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4" r:id="rId2"/>
    <p:sldId id="335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  <p:sldId id="397" r:id="rId65"/>
    <p:sldId id="256" r:id="rId66"/>
    <p:sldId id="257" r:id="rId67"/>
    <p:sldId id="258" r:id="rId68"/>
    <p:sldId id="259" r:id="rId69"/>
    <p:sldId id="260" r:id="rId70"/>
    <p:sldId id="261" r:id="rId71"/>
    <p:sldId id="262" r:id="rId72"/>
    <p:sldId id="263" r:id="rId73"/>
    <p:sldId id="264" r:id="rId74"/>
    <p:sldId id="265" r:id="rId75"/>
    <p:sldId id="266" r:id="rId76"/>
    <p:sldId id="267" r:id="rId77"/>
    <p:sldId id="268" r:id="rId78"/>
    <p:sldId id="269" r:id="rId79"/>
    <p:sldId id="270" r:id="rId80"/>
    <p:sldId id="271" r:id="rId81"/>
    <p:sldId id="272" r:id="rId82"/>
    <p:sldId id="273" r:id="rId83"/>
    <p:sldId id="274" r:id="rId84"/>
    <p:sldId id="275" r:id="rId85"/>
    <p:sldId id="276" r:id="rId86"/>
    <p:sldId id="277" r:id="rId87"/>
    <p:sldId id="278" r:id="rId88"/>
    <p:sldId id="279" r:id="rId89"/>
    <p:sldId id="280" r:id="rId90"/>
    <p:sldId id="281" r:id="rId91"/>
    <p:sldId id="282" r:id="rId92"/>
    <p:sldId id="283" r:id="rId93"/>
    <p:sldId id="284" r:id="rId94"/>
    <p:sldId id="285" r:id="rId95"/>
    <p:sldId id="286" r:id="rId96"/>
    <p:sldId id="287" r:id="rId97"/>
    <p:sldId id="288" r:id="rId98"/>
    <p:sldId id="289" r:id="rId99"/>
    <p:sldId id="290" r:id="rId100"/>
    <p:sldId id="291" r:id="rId101"/>
    <p:sldId id="292" r:id="rId102"/>
    <p:sldId id="293" r:id="rId103"/>
    <p:sldId id="294" r:id="rId104"/>
    <p:sldId id="295" r:id="rId105"/>
    <p:sldId id="296" r:id="rId106"/>
    <p:sldId id="297" r:id="rId107"/>
    <p:sldId id="298" r:id="rId108"/>
    <p:sldId id="299" r:id="rId109"/>
    <p:sldId id="300" r:id="rId110"/>
    <p:sldId id="301" r:id="rId111"/>
    <p:sldId id="302" r:id="rId112"/>
    <p:sldId id="303" r:id="rId113"/>
    <p:sldId id="304" r:id="rId114"/>
    <p:sldId id="305" r:id="rId115"/>
    <p:sldId id="306" r:id="rId116"/>
    <p:sldId id="307" r:id="rId117"/>
    <p:sldId id="308" r:id="rId118"/>
    <p:sldId id="309" r:id="rId119"/>
    <p:sldId id="310" r:id="rId120"/>
    <p:sldId id="311" r:id="rId121"/>
    <p:sldId id="312" r:id="rId122"/>
    <p:sldId id="313" r:id="rId123"/>
    <p:sldId id="314" r:id="rId124"/>
    <p:sldId id="315" r:id="rId125"/>
    <p:sldId id="316" r:id="rId126"/>
    <p:sldId id="317" r:id="rId127"/>
    <p:sldId id="318" r:id="rId128"/>
    <p:sldId id="319" r:id="rId129"/>
    <p:sldId id="320" r:id="rId130"/>
    <p:sldId id="321" r:id="rId131"/>
    <p:sldId id="322" r:id="rId132"/>
    <p:sldId id="323" r:id="rId133"/>
    <p:sldId id="324" r:id="rId134"/>
    <p:sldId id="325" r:id="rId135"/>
    <p:sldId id="326" r:id="rId136"/>
    <p:sldId id="327" r:id="rId137"/>
    <p:sldId id="328" r:id="rId138"/>
    <p:sldId id="329" r:id="rId139"/>
    <p:sldId id="330" r:id="rId140"/>
    <p:sldId id="331" r:id="rId141"/>
    <p:sldId id="332" r:id="rId142"/>
    <p:sldId id="333" r:id="rId143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6"/>
  </p:normalViewPr>
  <p:slideViewPr>
    <p:cSldViewPr>
      <p:cViewPr varScale="1">
        <p:scale>
          <a:sx n="213" d="100"/>
          <a:sy n="213" d="100"/>
        </p:scale>
        <p:origin x="136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53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53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53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2" y="6477761"/>
            <a:ext cx="9144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9144000" y="0"/>
                </a:moveTo>
                <a:lnTo>
                  <a:pt x="0" y="0"/>
                </a:lnTo>
                <a:lnTo>
                  <a:pt x="0" y="381000"/>
                </a:lnTo>
                <a:lnTo>
                  <a:pt x="9144000" y="381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5392">
              <a:alpha val="3411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2" y="6477761"/>
            <a:ext cx="9144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0" y="381000"/>
                </a:moveTo>
                <a:lnTo>
                  <a:pt x="9144000" y="381000"/>
                </a:lnTo>
                <a:lnTo>
                  <a:pt x="9144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0053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457200"/>
            <a:ext cx="1524000" cy="4526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53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2" y="6477761"/>
            <a:ext cx="9144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9144000" y="0"/>
                </a:moveTo>
                <a:lnTo>
                  <a:pt x="0" y="0"/>
                </a:lnTo>
                <a:lnTo>
                  <a:pt x="0" y="381000"/>
                </a:lnTo>
                <a:lnTo>
                  <a:pt x="9144000" y="381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5392">
              <a:alpha val="3411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2" y="6477761"/>
            <a:ext cx="9144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0" y="381000"/>
                </a:moveTo>
                <a:lnTo>
                  <a:pt x="9144000" y="381000"/>
                </a:lnTo>
                <a:lnTo>
                  <a:pt x="9144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0053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457200"/>
            <a:ext cx="1524000" cy="4526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2" y="6477761"/>
            <a:ext cx="9144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9144000" y="0"/>
                </a:moveTo>
                <a:lnTo>
                  <a:pt x="0" y="0"/>
                </a:lnTo>
                <a:lnTo>
                  <a:pt x="0" y="381000"/>
                </a:lnTo>
                <a:lnTo>
                  <a:pt x="9144000" y="381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5392">
              <a:alpha val="3411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2" y="6477761"/>
            <a:ext cx="9144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0" y="381000"/>
                </a:moveTo>
                <a:lnTo>
                  <a:pt x="9144000" y="381000"/>
                </a:lnTo>
                <a:lnTo>
                  <a:pt x="9144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0053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200" y="457200"/>
            <a:ext cx="1524000" cy="45262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140" y="431419"/>
            <a:ext cx="698373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53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140" y="1601997"/>
            <a:ext cx="8501380" cy="4440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9120" y="6567398"/>
            <a:ext cx="2882265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87485" y="6522338"/>
            <a:ext cx="287020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att_form_method.asp" TargetMode="External"/><Relationship Id="rId2" Type="http://schemas.openxmlformats.org/officeDocument/2006/relationships/hyperlink" Target="http://www.w3schools.com/tags/att_form_action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76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att_input_type.asp" TargetMode="External"/><Relationship Id="rId2" Type="http://schemas.openxmlformats.org/officeDocument/2006/relationships/hyperlink" Target="http://www.w3schools.com/tags/tag_input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7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./...?...username=manos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veloper.mozilla.org/en-US/docs/Web/HTTP/Status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hyperlink" Target="http://openclipart.org/detail/69331/html-logo-by-marricklip14" TargetMode="External"/><Relationship Id="rId4" Type="http://schemas.openxmlformats.org/officeDocument/2006/relationships/image" Target="../media/image8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7.png"/><Relationship Id="rId7" Type="http://schemas.openxmlformats.org/officeDocument/2006/relationships/hyperlink" Target="http://openclipart.org/detail/69331/html-logo-by-marricklip14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./" TargetMode="External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image" Target="../media/image88.png"/><Relationship Id="rId9" Type="http://schemas.openxmlformats.org/officeDocument/2006/relationships/image" Target="../media/image9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231#section-4.3.1" TargetMode="External"/><Relationship Id="rId2" Type="http://schemas.openxmlformats.org/officeDocument/2006/relationships/hyperlink" Target="http://en.wikipedia.org/wiki/Hypertext_Transfer_Protocol#Request_method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tools.ietf.org/html/rfc7231#section-4.3.3" TargetMode="External"/><Relationship Id="rId4" Type="http://schemas.openxmlformats.org/officeDocument/2006/relationships/hyperlink" Target="http://./...?data1=value1&amp;data2=value2...&amp;fragment_I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hyperlink" Target="https://developer.mozilla.org/en-US/docs/Web/HTTP/Methods/PO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openclipart.org/detail/69331/html-logo-by-marricklip14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99.jp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0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Status/100" TargetMode="External"/><Relationship Id="rId2" Type="http://schemas.openxmlformats.org/officeDocument/2006/relationships/hyperlink" Target="https://developer.mozilla.org/en-US/docs/Web/HTTP/Statu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developer.mozilla.org/en-US/docs/Web/HTTP/Status/200" TargetMode="External"/><Relationship Id="rId4" Type="http://schemas.openxmlformats.org/officeDocument/2006/relationships/hyperlink" Target="https://developer.mozilla.org/en-US/docs/Web/HTTP/Headers/Expect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Web/HTTP/Status/404" TargetMode="External"/><Relationship Id="rId2" Type="http://schemas.openxmlformats.org/officeDocument/2006/relationships/hyperlink" Target="https://developer.mozilla.org/en-US/docs/Web/HTTP/Status/3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04.jpg"/><Relationship Id="rId4" Type="http://schemas.openxmlformats.org/officeDocument/2006/relationships/hyperlink" Target="https://developer.mozilla.org/en-US/docs/Web/HTTP/Status/40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90963/cookie" TargetMode="External"/><Relationship Id="rId13" Type="http://schemas.openxmlformats.org/officeDocument/2006/relationships/image" Target="../media/image35.png"/><Relationship Id="rId3" Type="http://schemas.openxmlformats.org/officeDocument/2006/relationships/hyperlink" Target="https://developer.mozilla.org/en-US/docs/Web/HTTP/Headers/Set-Cookie" TargetMode="External"/><Relationship Id="rId7" Type="http://schemas.openxmlformats.org/officeDocument/2006/relationships/image" Target="../media/image101.png"/><Relationship Id="rId12" Type="http://schemas.openxmlformats.org/officeDocument/2006/relationships/image" Target="../media/image107.png"/><Relationship Id="rId2" Type="http://schemas.openxmlformats.org/officeDocument/2006/relationships/hyperlink" Target="https://developer.mozilla.org/en-US/docs/Web/HTTP/Overview#HTTP_is_stateless_but_not_sessionles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30009/chocolate-cookie" TargetMode="External"/><Relationship Id="rId11" Type="http://schemas.openxmlformats.org/officeDocument/2006/relationships/image" Target="../media/image106.png"/><Relationship Id="rId5" Type="http://schemas.openxmlformats.org/officeDocument/2006/relationships/image" Target="../media/image86.png"/><Relationship Id="rId10" Type="http://schemas.openxmlformats.org/officeDocument/2006/relationships/hyperlink" Target="https://openclipart.org/detail/11062/users" TargetMode="External"/><Relationship Id="rId4" Type="http://schemas.openxmlformats.org/officeDocument/2006/relationships/image" Target="../media/image100.jpg"/><Relationship Id="rId9" Type="http://schemas.openxmlformats.org/officeDocument/2006/relationships/image" Target="../media/image10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11.png"/><Relationship Id="rId4" Type="http://schemas.openxmlformats.org/officeDocument/2006/relationships/image" Target="../media/image110.jp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35.png"/><Relationship Id="rId3" Type="http://schemas.openxmlformats.org/officeDocument/2006/relationships/image" Target="../media/image100.jpg"/><Relationship Id="rId7" Type="http://schemas.openxmlformats.org/officeDocument/2006/relationships/hyperlink" Target="https://openclipart.org/detail/190963/cookie" TargetMode="External"/><Relationship Id="rId12" Type="http://schemas.openxmlformats.org/officeDocument/2006/relationships/image" Target="../media/image112.jpg"/><Relationship Id="rId2" Type="http://schemas.openxmlformats.org/officeDocument/2006/relationships/hyperlink" Target="https://developer.mozilla.org/en-US/docs/Web/HTTP/Headers/Cooki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5" Type="http://schemas.openxmlformats.org/officeDocument/2006/relationships/hyperlink" Target="https://openclipart.org/detail/130009/chocolate-cookie" TargetMode="External"/><Relationship Id="rId10" Type="http://schemas.openxmlformats.org/officeDocument/2006/relationships/image" Target="../media/image106.png"/><Relationship Id="rId4" Type="http://schemas.openxmlformats.org/officeDocument/2006/relationships/image" Target="../media/image86.png"/><Relationship Id="rId9" Type="http://schemas.openxmlformats.org/officeDocument/2006/relationships/hyperlink" Target="https://openclipart.org/detail/11062/users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/cookie" TargetMode="External"/><Relationship Id="rId2" Type="http://schemas.openxmlformats.org/officeDocument/2006/relationships/hyperlink" Target="https://developer.mozilla.org/en-US/docs/Glossary/XS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image" Target="../media/image35.png"/><Relationship Id="rId4" Type="http://schemas.openxmlformats.org/officeDocument/2006/relationships/image" Target="../media/image116.jp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jpg"/><Relationship Id="rId10" Type="http://schemas.openxmlformats.org/officeDocument/2006/relationships/image" Target="../media/image3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dpr-info.eu/recitals/no-30/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rrey.ac.uk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hyperlink" Target="http://www.surrey.ac.uk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hyperlink" Target="http://www.surrey.ac.uk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hyperlink" Target="http://www.surrey.ac.uk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urrey.ac.uk/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rrey.ac.uk/about" TargetMode="External"/><Relationship Id="rId2" Type="http://schemas.openxmlformats.org/officeDocument/2006/relationships/hyperlink" Target="https://www.surrey.ac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tools.ietf.org/html/rfc398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tools.ietf.org/html/rfc398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tools.ietf.org/html/rfc3986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ery_string" TargetMode="External"/><Relationship Id="rId2" Type="http://schemas.openxmlformats.org/officeDocument/2006/relationships/hyperlink" Target="http://tools.ietf.org/html/rfc398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xample.org/foo.html#bar" TargetMode="External"/><Relationship Id="rId4" Type="http://schemas.openxmlformats.org/officeDocument/2006/relationships/hyperlink" Target="http://example.com/over/there?name=ferret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scading_Style_Sheet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w3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notepad-plus-plus.org/" TargetMode="External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dobe.com/uk/products/dreamweaver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ol.asp" TargetMode="External"/><Relationship Id="rId2" Type="http://schemas.openxmlformats.org/officeDocument/2006/relationships/hyperlink" Target="http://www.w3schools.com/html/html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ol.asp" TargetMode="External"/><Relationship Id="rId2" Type="http://schemas.openxmlformats.org/officeDocument/2006/relationships/hyperlink" Target="http://www.w3schools.com/html/html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dl.asp" TargetMode="External"/><Relationship Id="rId2" Type="http://schemas.openxmlformats.org/officeDocument/2006/relationships/hyperlink" Target="http://www.w3schools.com/html/html_list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w3schools.com/tags/tag_table.asp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iframe.asp" TargetMode="External"/><Relationship Id="rId3" Type="http://schemas.openxmlformats.org/officeDocument/2006/relationships/hyperlink" Target="http://www.w3schools.com/tags/att_iframe_src.asp" TargetMode="External"/><Relationship Id="rId7" Type="http://schemas.openxmlformats.org/officeDocument/2006/relationships/hyperlink" Target="http://www.w3schools.com/tags/att_iframe_frameborder.asp" TargetMode="External"/><Relationship Id="rId2" Type="http://schemas.openxmlformats.org/officeDocument/2006/relationships/hyperlink" Target="http://www.w3schools.com/tags/tag_iframe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tags/att_iframe_height.asp" TargetMode="External"/><Relationship Id="rId5" Type="http://schemas.openxmlformats.org/officeDocument/2006/relationships/hyperlink" Target="http://www.w3schools.com/tags/att_iframe_width.asp" TargetMode="External"/><Relationship Id="rId4" Type="http://schemas.openxmlformats.org/officeDocument/2006/relationships/hyperlink" Target="http://www.w3schools.com/tags/att_iframe_name.asp" TargetMode="External"/><Relationship Id="rId9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openclipart.org/detail/69331/html-logo-by-marricklip1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://openclipart.org/detail/131179/internet-scheme-by-daccap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intl/en/ipv6/statistics.html#tab%3Dper-country-ipv6-adoption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text-align" TargetMode="External"/><Relationship Id="rId3" Type="http://schemas.openxmlformats.org/officeDocument/2006/relationships/hyperlink" Target="https://developer.mozilla.org/" TargetMode="External"/><Relationship Id="rId7" Type="http://schemas.openxmlformats.org/officeDocument/2006/relationships/hyperlink" Target="https://developer.mozilla.org/en-US/docs/Web/CSS/border" TargetMode="External"/><Relationship Id="rId2" Type="http://schemas.openxmlformats.org/officeDocument/2006/relationships/hyperlink" Target="https://developer.mozilla.org/en-US/docs/Web/CSS/Reference?redirectlocale=en-US&amp;redirectslug=CSS/CSS_Refer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CSS/background-color" TargetMode="External"/><Relationship Id="rId5" Type="http://schemas.openxmlformats.org/officeDocument/2006/relationships/hyperlink" Target="https://developer.mozilla.org/en-US/docs/Web/CSS/color" TargetMode="External"/><Relationship Id="rId4" Type="http://schemas.openxmlformats.org/officeDocument/2006/relationships/hyperlink" Target="https://developer.mozilla.org/en-US/docs/Web/CSS/font-family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hyperlink" Target="https://developer.mozilla.org/en-US/docs/Web/CSS/Shorthand_properties#Border_Propert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0362" y="1296161"/>
            <a:ext cx="8006080" cy="1371600"/>
          </a:xfrm>
          <a:prstGeom prst="rect">
            <a:avLst/>
          </a:prstGeom>
          <a:ln w="28575">
            <a:solidFill>
              <a:srgbClr val="B59B0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870"/>
              </a:lnSpc>
            </a:pPr>
            <a:r>
              <a:rPr sz="4400" dirty="0">
                <a:solidFill>
                  <a:srgbClr val="005392"/>
                </a:solidFill>
                <a:latin typeface="Calibri"/>
                <a:cs typeface="Calibri"/>
              </a:rPr>
              <a:t>COM1025:</a:t>
            </a:r>
            <a:r>
              <a:rPr sz="4400" spc="-1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005392"/>
                </a:solidFill>
                <a:latin typeface="Calibri"/>
                <a:cs typeface="Calibri"/>
              </a:rPr>
              <a:t>Web</a:t>
            </a:r>
            <a:r>
              <a:rPr sz="4400" spc="-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400" spc="-2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endParaRPr sz="4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4400" dirty="0">
                <a:solidFill>
                  <a:srgbClr val="005392"/>
                </a:solidFill>
                <a:latin typeface="Calibri"/>
                <a:cs typeface="Calibri"/>
              </a:rPr>
              <a:t>Database</a:t>
            </a:r>
            <a:r>
              <a:rPr sz="4400" spc="-2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005392"/>
                </a:solidFill>
                <a:latin typeface="Calibri"/>
                <a:cs typeface="Calibri"/>
              </a:rPr>
              <a:t>Systems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063" y="4498646"/>
            <a:ext cx="2151475" cy="2146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63394" y="5138928"/>
            <a:ext cx="1037590" cy="621030"/>
            <a:chOff x="763394" y="5138928"/>
            <a:chExt cx="1037590" cy="6210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394" y="5303318"/>
              <a:ext cx="648765" cy="214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303" y="5138928"/>
              <a:ext cx="511289" cy="62102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43204" y="2830448"/>
            <a:ext cx="6329045" cy="273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29105" marR="5080"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B59B0C"/>
                </a:solidFill>
                <a:latin typeface="Calibri"/>
                <a:cs typeface="Calibri"/>
              </a:rPr>
              <a:t>Module</a:t>
            </a:r>
            <a:r>
              <a:rPr sz="2800" spc="-8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B59B0C"/>
                </a:solidFill>
                <a:latin typeface="Calibri"/>
                <a:cs typeface="Calibri"/>
              </a:rPr>
              <a:t>Introduction,</a:t>
            </a:r>
            <a:r>
              <a:rPr sz="2800" spc="-7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59B0C"/>
                </a:solidFill>
                <a:latin typeface="Calibri"/>
                <a:cs typeface="Calibri"/>
              </a:rPr>
              <a:t>Web,</a:t>
            </a:r>
            <a:r>
              <a:rPr sz="2800" spc="-9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B59B0C"/>
                </a:solidFill>
                <a:latin typeface="Calibri"/>
                <a:cs typeface="Calibri"/>
              </a:rPr>
              <a:t>URL </a:t>
            </a:r>
            <a:r>
              <a:rPr sz="2800" dirty="0">
                <a:solidFill>
                  <a:srgbClr val="B59B0C"/>
                </a:solidFill>
                <a:latin typeface="Calibri"/>
                <a:cs typeface="Calibri"/>
              </a:rPr>
              <a:t>HTML,</a:t>
            </a:r>
            <a:r>
              <a:rPr sz="2800" spc="-5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B59B0C"/>
                </a:solidFill>
                <a:latin typeface="Calibri"/>
                <a:cs typeface="Calibri"/>
              </a:rPr>
              <a:t>Encoding</a:t>
            </a:r>
            <a:endParaRPr sz="2800">
              <a:latin typeface="Calibri"/>
              <a:cs typeface="Calibri"/>
            </a:endParaRPr>
          </a:p>
          <a:p>
            <a:pPr marL="1710055" algn="ctr">
              <a:lnSpc>
                <a:spcPct val="100000"/>
              </a:lnSpc>
              <a:spcBef>
                <a:spcPts val="875"/>
              </a:spcBef>
            </a:pPr>
            <a:r>
              <a:rPr sz="1400" dirty="0">
                <a:solidFill>
                  <a:srgbClr val="B59B0C"/>
                </a:solidFill>
                <a:latin typeface="Calibri"/>
                <a:cs typeface="Calibri"/>
              </a:rPr>
              <a:t>(Slides</a:t>
            </a:r>
            <a:r>
              <a:rPr sz="1400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B59B0C"/>
                </a:solidFill>
                <a:latin typeface="Calibri"/>
                <a:cs typeface="Calibri"/>
              </a:rPr>
              <a:t>credited</a:t>
            </a:r>
            <a:r>
              <a:rPr sz="1400" spc="-2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B59B0C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B59B0C"/>
                </a:solidFill>
                <a:latin typeface="Calibri"/>
                <a:cs typeface="Calibri"/>
              </a:rPr>
              <a:t>Dr.</a:t>
            </a:r>
            <a:r>
              <a:rPr sz="1400" spc="-3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B59B0C"/>
                </a:solidFill>
                <a:latin typeface="Calibri"/>
                <a:cs typeface="Calibri"/>
              </a:rPr>
              <a:t>Manos</a:t>
            </a:r>
            <a:r>
              <a:rPr sz="1400" spc="-2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B59B0C"/>
                </a:solidFill>
                <a:latin typeface="Calibri"/>
                <a:cs typeface="Calibri"/>
              </a:rPr>
              <a:t>Panaousis)</a:t>
            </a:r>
            <a:endParaRPr sz="1400">
              <a:latin typeface="Calibri"/>
              <a:cs typeface="Calibri"/>
            </a:endParaRPr>
          </a:p>
          <a:p>
            <a:pPr marL="12700" marR="4138295">
              <a:lnSpc>
                <a:spcPts val="6340"/>
              </a:lnSpc>
            </a:pPr>
            <a:r>
              <a:rPr sz="2200" dirty="0">
                <a:latin typeface="Calibri"/>
                <a:cs typeface="Calibri"/>
              </a:rPr>
              <a:t>Dr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Andrew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Crossan </a:t>
            </a:r>
            <a:r>
              <a:rPr sz="2200" dirty="0">
                <a:latin typeface="Calibri"/>
                <a:cs typeface="Calibri"/>
              </a:rPr>
              <a:t>Week</a:t>
            </a:r>
            <a:r>
              <a:rPr sz="2200" spc="-114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7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Client</a:t>
            </a:r>
            <a:r>
              <a:rPr spc="-15" dirty="0"/>
              <a:t> </a:t>
            </a:r>
            <a:r>
              <a:rPr spc="-10" dirty="0"/>
              <a:t>Server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5101" y="4153661"/>
            <a:ext cx="5105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…..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3667" y="3352800"/>
            <a:ext cx="1600200" cy="83820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050"/>
              </a:spcBef>
            </a:pPr>
            <a:r>
              <a:rPr sz="3600" spc="-10" dirty="0">
                <a:solidFill>
                  <a:srgbClr val="33CC33"/>
                </a:solidFill>
                <a:latin typeface="Arial"/>
                <a:cs typeface="Arial"/>
              </a:rPr>
              <a:t>Client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0432" y="2133600"/>
            <a:ext cx="1600200" cy="83820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45"/>
              </a:spcBef>
            </a:pPr>
            <a:r>
              <a:rPr sz="3600" spc="-10" dirty="0">
                <a:solidFill>
                  <a:srgbClr val="33CC33"/>
                </a:solidFill>
                <a:latin typeface="Arial"/>
                <a:cs typeface="Arial"/>
              </a:rPr>
              <a:t>Client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1955" y="5105400"/>
            <a:ext cx="1600200" cy="83820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55"/>
              </a:spcBef>
            </a:pPr>
            <a:r>
              <a:rPr sz="3600" spc="-10" dirty="0">
                <a:solidFill>
                  <a:srgbClr val="33CC33"/>
                </a:solidFill>
                <a:latin typeface="Arial"/>
                <a:cs typeface="Arial"/>
              </a:rPr>
              <a:t>Client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4400" y="2133600"/>
            <a:ext cx="1647825" cy="33909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20"/>
              </a:spcBef>
            </a:pPr>
            <a:endParaRPr sz="3600">
              <a:latin typeface="Times New Roman"/>
              <a:cs typeface="Times New Roman"/>
            </a:endParaRPr>
          </a:p>
          <a:p>
            <a:pPr marL="150495">
              <a:lnSpc>
                <a:spcPct val="100000"/>
              </a:lnSpc>
            </a:pPr>
            <a:r>
              <a:rPr sz="3600" spc="-10" dirty="0">
                <a:solidFill>
                  <a:srgbClr val="33CC33"/>
                </a:solidFill>
                <a:latin typeface="Arial"/>
                <a:cs typeface="Arial"/>
              </a:rPr>
              <a:t>Server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82560" y="3498850"/>
            <a:ext cx="1487170" cy="927100"/>
            <a:chOff x="7282560" y="3498850"/>
            <a:chExt cx="1487170" cy="927100"/>
          </a:xfrm>
        </p:grpSpPr>
        <p:sp>
          <p:nvSpPr>
            <p:cNvPr id="9" name="object 9"/>
            <p:cNvSpPr/>
            <p:nvPr/>
          </p:nvSpPr>
          <p:spPr>
            <a:xfrm>
              <a:off x="7282560" y="3656837"/>
              <a:ext cx="1487170" cy="160020"/>
            </a:xfrm>
            <a:custGeom>
              <a:avLst/>
              <a:gdLst/>
              <a:ahLst/>
              <a:cxnLst/>
              <a:rect l="l" t="t" r="r" b="b"/>
              <a:pathLst>
                <a:path w="1487170" h="160020">
                  <a:moveTo>
                    <a:pt x="68588" y="40771"/>
                  </a:moveTo>
                  <a:lnTo>
                    <a:pt x="94275" y="69361"/>
                  </a:lnTo>
                  <a:lnTo>
                    <a:pt x="135382" y="85851"/>
                  </a:lnTo>
                  <a:lnTo>
                    <a:pt x="174752" y="98043"/>
                  </a:lnTo>
                  <a:lnTo>
                    <a:pt x="219329" y="109474"/>
                  </a:lnTo>
                  <a:lnTo>
                    <a:pt x="295021" y="124713"/>
                  </a:lnTo>
                  <a:lnTo>
                    <a:pt x="351028" y="133476"/>
                  </a:lnTo>
                  <a:lnTo>
                    <a:pt x="410845" y="141097"/>
                  </a:lnTo>
                  <a:lnTo>
                    <a:pt x="474218" y="147447"/>
                  </a:lnTo>
                  <a:lnTo>
                    <a:pt x="540893" y="152654"/>
                  </a:lnTo>
                  <a:lnTo>
                    <a:pt x="610362" y="156463"/>
                  </a:lnTo>
                  <a:lnTo>
                    <a:pt x="682498" y="158750"/>
                  </a:lnTo>
                  <a:lnTo>
                    <a:pt x="756666" y="159512"/>
                  </a:lnTo>
                  <a:lnTo>
                    <a:pt x="830707" y="158750"/>
                  </a:lnTo>
                  <a:lnTo>
                    <a:pt x="902716" y="156463"/>
                  </a:lnTo>
                  <a:lnTo>
                    <a:pt x="972312" y="152654"/>
                  </a:lnTo>
                  <a:lnTo>
                    <a:pt x="1038987" y="147447"/>
                  </a:lnTo>
                  <a:lnTo>
                    <a:pt x="1045680" y="146812"/>
                  </a:lnTo>
                  <a:lnTo>
                    <a:pt x="756412" y="146812"/>
                  </a:lnTo>
                  <a:lnTo>
                    <a:pt x="682625" y="146050"/>
                  </a:lnTo>
                  <a:lnTo>
                    <a:pt x="575945" y="142112"/>
                  </a:lnTo>
                  <a:lnTo>
                    <a:pt x="508127" y="137541"/>
                  </a:lnTo>
                  <a:lnTo>
                    <a:pt x="443230" y="131825"/>
                  </a:lnTo>
                  <a:lnTo>
                    <a:pt x="352679" y="120904"/>
                  </a:lnTo>
                  <a:lnTo>
                    <a:pt x="297180" y="112141"/>
                  </a:lnTo>
                  <a:lnTo>
                    <a:pt x="245872" y="102362"/>
                  </a:lnTo>
                  <a:lnTo>
                    <a:pt x="199517" y="91567"/>
                  </a:lnTo>
                  <a:lnTo>
                    <a:pt x="158115" y="79882"/>
                  </a:lnTo>
                  <a:lnTo>
                    <a:pt x="106425" y="60960"/>
                  </a:lnTo>
                  <a:lnTo>
                    <a:pt x="79502" y="47498"/>
                  </a:lnTo>
                  <a:lnTo>
                    <a:pt x="68588" y="40771"/>
                  </a:lnTo>
                  <a:close/>
                </a:path>
                <a:path w="1487170" h="160020">
                  <a:moveTo>
                    <a:pt x="1481937" y="19938"/>
                  </a:moveTo>
                  <a:lnTo>
                    <a:pt x="1467231" y="19938"/>
                  </a:lnTo>
                  <a:lnTo>
                    <a:pt x="1460881" y="27431"/>
                  </a:lnTo>
                  <a:lnTo>
                    <a:pt x="1453388" y="34162"/>
                  </a:lnTo>
                  <a:lnTo>
                    <a:pt x="1420622" y="54482"/>
                  </a:lnTo>
                  <a:lnTo>
                    <a:pt x="1373505" y="73913"/>
                  </a:lnTo>
                  <a:lnTo>
                    <a:pt x="1334770" y="85851"/>
                  </a:lnTo>
                  <a:lnTo>
                    <a:pt x="1290955" y="97028"/>
                  </a:lnTo>
                  <a:lnTo>
                    <a:pt x="1242060" y="107314"/>
                  </a:lnTo>
                  <a:lnTo>
                    <a:pt x="1160399" y="120904"/>
                  </a:lnTo>
                  <a:lnTo>
                    <a:pt x="1100836" y="128524"/>
                  </a:lnTo>
                  <a:lnTo>
                    <a:pt x="1037844" y="134874"/>
                  </a:lnTo>
                  <a:lnTo>
                    <a:pt x="937133" y="142112"/>
                  </a:lnTo>
                  <a:lnTo>
                    <a:pt x="866648" y="145161"/>
                  </a:lnTo>
                  <a:lnTo>
                    <a:pt x="756412" y="146812"/>
                  </a:lnTo>
                  <a:lnTo>
                    <a:pt x="1045680" y="146812"/>
                  </a:lnTo>
                  <a:lnTo>
                    <a:pt x="1102360" y="141097"/>
                  </a:lnTo>
                  <a:lnTo>
                    <a:pt x="1162304" y="133476"/>
                  </a:lnTo>
                  <a:lnTo>
                    <a:pt x="1218184" y="124587"/>
                  </a:lnTo>
                  <a:lnTo>
                    <a:pt x="1269746" y="114807"/>
                  </a:lnTo>
                  <a:lnTo>
                    <a:pt x="1316863" y="103886"/>
                  </a:lnTo>
                  <a:lnTo>
                    <a:pt x="1358773" y="92075"/>
                  </a:lnTo>
                  <a:lnTo>
                    <a:pt x="1395476" y="79248"/>
                  </a:lnTo>
                  <a:lnTo>
                    <a:pt x="1439926" y="58547"/>
                  </a:lnTo>
                  <a:lnTo>
                    <a:pt x="1470660" y="35560"/>
                  </a:lnTo>
                  <a:lnTo>
                    <a:pt x="1476883" y="28067"/>
                  </a:lnTo>
                  <a:lnTo>
                    <a:pt x="1477137" y="27812"/>
                  </a:lnTo>
                  <a:lnTo>
                    <a:pt x="1477264" y="27559"/>
                  </a:lnTo>
                  <a:lnTo>
                    <a:pt x="1477518" y="27305"/>
                  </a:lnTo>
                  <a:lnTo>
                    <a:pt x="1481937" y="19938"/>
                  </a:lnTo>
                  <a:close/>
                </a:path>
                <a:path w="1487170" h="160020">
                  <a:moveTo>
                    <a:pt x="32639" y="762"/>
                  </a:moveTo>
                  <a:lnTo>
                    <a:pt x="1016" y="94614"/>
                  </a:lnTo>
                  <a:lnTo>
                    <a:pt x="0" y="98043"/>
                  </a:lnTo>
                  <a:lnTo>
                    <a:pt x="1778" y="101600"/>
                  </a:lnTo>
                  <a:lnTo>
                    <a:pt x="8382" y="103886"/>
                  </a:lnTo>
                  <a:lnTo>
                    <a:pt x="11938" y="101981"/>
                  </a:lnTo>
                  <a:lnTo>
                    <a:pt x="13081" y="98679"/>
                  </a:lnTo>
                  <a:lnTo>
                    <a:pt x="36592" y="28677"/>
                  </a:lnTo>
                  <a:lnTo>
                    <a:pt x="36068" y="28067"/>
                  </a:lnTo>
                  <a:lnTo>
                    <a:pt x="35814" y="27812"/>
                  </a:lnTo>
                  <a:lnTo>
                    <a:pt x="35687" y="27559"/>
                  </a:lnTo>
                  <a:lnTo>
                    <a:pt x="35433" y="27305"/>
                  </a:lnTo>
                  <a:lnTo>
                    <a:pt x="30861" y="19685"/>
                  </a:lnTo>
                  <a:lnTo>
                    <a:pt x="30734" y="19304"/>
                  </a:lnTo>
                  <a:lnTo>
                    <a:pt x="30480" y="18923"/>
                  </a:lnTo>
                  <a:lnTo>
                    <a:pt x="29210" y="15239"/>
                  </a:lnTo>
                  <a:lnTo>
                    <a:pt x="41148" y="10922"/>
                  </a:lnTo>
                  <a:lnTo>
                    <a:pt x="41767" y="10922"/>
                  </a:lnTo>
                  <a:lnTo>
                    <a:pt x="32639" y="762"/>
                  </a:lnTo>
                  <a:close/>
                </a:path>
                <a:path w="1487170" h="160020">
                  <a:moveTo>
                    <a:pt x="59754" y="49890"/>
                  </a:moveTo>
                  <a:lnTo>
                    <a:pt x="89408" y="82931"/>
                  </a:lnTo>
                  <a:lnTo>
                    <a:pt x="91694" y="85598"/>
                  </a:lnTo>
                  <a:lnTo>
                    <a:pt x="95758" y="85725"/>
                  </a:lnTo>
                  <a:lnTo>
                    <a:pt x="98425" y="83438"/>
                  </a:lnTo>
                  <a:lnTo>
                    <a:pt x="100965" y="81025"/>
                  </a:lnTo>
                  <a:lnTo>
                    <a:pt x="101219" y="77088"/>
                  </a:lnTo>
                  <a:lnTo>
                    <a:pt x="94275" y="69361"/>
                  </a:lnTo>
                  <a:lnTo>
                    <a:pt x="86868" y="65912"/>
                  </a:lnTo>
                  <a:lnTo>
                    <a:pt x="73533" y="58800"/>
                  </a:lnTo>
                  <a:lnTo>
                    <a:pt x="61849" y="51435"/>
                  </a:lnTo>
                  <a:lnTo>
                    <a:pt x="59754" y="49890"/>
                  </a:lnTo>
                  <a:close/>
                </a:path>
                <a:path w="1487170" h="160020">
                  <a:moveTo>
                    <a:pt x="43002" y="15112"/>
                  </a:moveTo>
                  <a:lnTo>
                    <a:pt x="41148" y="15112"/>
                  </a:lnTo>
                  <a:lnTo>
                    <a:pt x="37715" y="25333"/>
                  </a:lnTo>
                  <a:lnTo>
                    <a:pt x="73533" y="58800"/>
                  </a:lnTo>
                  <a:lnTo>
                    <a:pt x="94275" y="69361"/>
                  </a:lnTo>
                  <a:lnTo>
                    <a:pt x="68580" y="40767"/>
                  </a:lnTo>
                  <a:lnTo>
                    <a:pt x="59182" y="33781"/>
                  </a:lnTo>
                  <a:lnTo>
                    <a:pt x="51562" y="26797"/>
                  </a:lnTo>
                  <a:lnTo>
                    <a:pt x="45720" y="19938"/>
                  </a:lnTo>
                  <a:lnTo>
                    <a:pt x="45897" y="19938"/>
                  </a:lnTo>
                  <a:lnTo>
                    <a:pt x="43002" y="15112"/>
                  </a:lnTo>
                  <a:close/>
                </a:path>
                <a:path w="1487170" h="160020">
                  <a:moveTo>
                    <a:pt x="37715" y="25333"/>
                  </a:moveTo>
                  <a:lnTo>
                    <a:pt x="36592" y="28677"/>
                  </a:lnTo>
                  <a:lnTo>
                    <a:pt x="43053" y="36194"/>
                  </a:lnTo>
                  <a:lnTo>
                    <a:pt x="51689" y="43942"/>
                  </a:lnTo>
                  <a:lnTo>
                    <a:pt x="59754" y="49890"/>
                  </a:lnTo>
                  <a:lnTo>
                    <a:pt x="37715" y="25333"/>
                  </a:lnTo>
                  <a:close/>
                </a:path>
                <a:path w="1487170" h="160020">
                  <a:moveTo>
                    <a:pt x="41767" y="10922"/>
                  </a:moveTo>
                  <a:lnTo>
                    <a:pt x="41148" y="10922"/>
                  </a:lnTo>
                  <a:lnTo>
                    <a:pt x="42048" y="13523"/>
                  </a:lnTo>
                  <a:lnTo>
                    <a:pt x="46369" y="20700"/>
                  </a:lnTo>
                  <a:lnTo>
                    <a:pt x="51562" y="26797"/>
                  </a:lnTo>
                  <a:lnTo>
                    <a:pt x="59182" y="33781"/>
                  </a:lnTo>
                  <a:lnTo>
                    <a:pt x="68588" y="40771"/>
                  </a:lnTo>
                  <a:lnTo>
                    <a:pt x="41767" y="10922"/>
                  </a:lnTo>
                  <a:close/>
                </a:path>
                <a:path w="1487170" h="160020">
                  <a:moveTo>
                    <a:pt x="41148" y="10922"/>
                  </a:moveTo>
                  <a:lnTo>
                    <a:pt x="29210" y="15239"/>
                  </a:lnTo>
                  <a:lnTo>
                    <a:pt x="30480" y="18923"/>
                  </a:lnTo>
                  <a:lnTo>
                    <a:pt x="30734" y="19304"/>
                  </a:lnTo>
                  <a:lnTo>
                    <a:pt x="30861" y="19685"/>
                  </a:lnTo>
                  <a:lnTo>
                    <a:pt x="35433" y="27305"/>
                  </a:lnTo>
                  <a:lnTo>
                    <a:pt x="35687" y="27559"/>
                  </a:lnTo>
                  <a:lnTo>
                    <a:pt x="35814" y="27812"/>
                  </a:lnTo>
                  <a:lnTo>
                    <a:pt x="36068" y="28067"/>
                  </a:lnTo>
                  <a:lnTo>
                    <a:pt x="36592" y="28677"/>
                  </a:lnTo>
                  <a:lnTo>
                    <a:pt x="37715" y="25333"/>
                  </a:lnTo>
                  <a:lnTo>
                    <a:pt x="30480" y="17272"/>
                  </a:lnTo>
                  <a:lnTo>
                    <a:pt x="41148" y="15112"/>
                  </a:lnTo>
                  <a:lnTo>
                    <a:pt x="43002" y="15112"/>
                  </a:lnTo>
                  <a:lnTo>
                    <a:pt x="42468" y="14224"/>
                  </a:lnTo>
                  <a:lnTo>
                    <a:pt x="42291" y="14224"/>
                  </a:lnTo>
                  <a:lnTo>
                    <a:pt x="41969" y="13501"/>
                  </a:lnTo>
                  <a:lnTo>
                    <a:pt x="41895" y="13081"/>
                  </a:lnTo>
                  <a:lnTo>
                    <a:pt x="41148" y="10922"/>
                  </a:lnTo>
                  <a:close/>
                </a:path>
                <a:path w="1487170" h="160020">
                  <a:moveTo>
                    <a:pt x="41148" y="15112"/>
                  </a:moveTo>
                  <a:lnTo>
                    <a:pt x="30480" y="17272"/>
                  </a:lnTo>
                  <a:lnTo>
                    <a:pt x="37715" y="25333"/>
                  </a:lnTo>
                  <a:lnTo>
                    <a:pt x="41148" y="15112"/>
                  </a:lnTo>
                  <a:close/>
                </a:path>
                <a:path w="1487170" h="160020">
                  <a:moveTo>
                    <a:pt x="46321" y="20644"/>
                  </a:moveTo>
                  <a:close/>
                </a:path>
                <a:path w="1487170" h="160020">
                  <a:moveTo>
                    <a:pt x="1471035" y="13501"/>
                  </a:moveTo>
                  <a:lnTo>
                    <a:pt x="1466624" y="20654"/>
                  </a:lnTo>
                  <a:lnTo>
                    <a:pt x="1467231" y="19938"/>
                  </a:lnTo>
                  <a:lnTo>
                    <a:pt x="1481937" y="19938"/>
                  </a:lnTo>
                  <a:lnTo>
                    <a:pt x="1482598" y="18923"/>
                  </a:lnTo>
                  <a:lnTo>
                    <a:pt x="1484256" y="14224"/>
                  </a:lnTo>
                  <a:lnTo>
                    <a:pt x="1470787" y="14224"/>
                  </a:lnTo>
                  <a:lnTo>
                    <a:pt x="1471035" y="13501"/>
                  </a:lnTo>
                  <a:close/>
                </a:path>
                <a:path w="1487170" h="160020">
                  <a:moveTo>
                    <a:pt x="45897" y="19938"/>
                  </a:moveTo>
                  <a:lnTo>
                    <a:pt x="45720" y="19938"/>
                  </a:lnTo>
                  <a:lnTo>
                    <a:pt x="46321" y="20644"/>
                  </a:lnTo>
                  <a:lnTo>
                    <a:pt x="45897" y="19938"/>
                  </a:lnTo>
                  <a:close/>
                </a:path>
                <a:path w="1487170" h="160020">
                  <a:moveTo>
                    <a:pt x="41783" y="13081"/>
                  </a:moveTo>
                  <a:lnTo>
                    <a:pt x="42291" y="14224"/>
                  </a:lnTo>
                  <a:lnTo>
                    <a:pt x="42035" y="13501"/>
                  </a:lnTo>
                  <a:lnTo>
                    <a:pt x="41783" y="13081"/>
                  </a:lnTo>
                  <a:close/>
                </a:path>
                <a:path w="1487170" h="160020">
                  <a:moveTo>
                    <a:pt x="42048" y="13523"/>
                  </a:moveTo>
                  <a:lnTo>
                    <a:pt x="42291" y="14224"/>
                  </a:lnTo>
                  <a:lnTo>
                    <a:pt x="42468" y="14224"/>
                  </a:lnTo>
                  <a:lnTo>
                    <a:pt x="42048" y="13523"/>
                  </a:lnTo>
                  <a:close/>
                </a:path>
                <a:path w="1487170" h="160020">
                  <a:moveTo>
                    <a:pt x="1471295" y="13081"/>
                  </a:moveTo>
                  <a:lnTo>
                    <a:pt x="1471028" y="13523"/>
                  </a:lnTo>
                  <a:lnTo>
                    <a:pt x="1470787" y="14224"/>
                  </a:lnTo>
                  <a:lnTo>
                    <a:pt x="1471295" y="13081"/>
                  </a:lnTo>
                  <a:close/>
                </a:path>
                <a:path w="1487170" h="160020">
                  <a:moveTo>
                    <a:pt x="1484659" y="13081"/>
                  </a:moveTo>
                  <a:lnTo>
                    <a:pt x="1471295" y="13081"/>
                  </a:lnTo>
                  <a:lnTo>
                    <a:pt x="1470787" y="14224"/>
                  </a:lnTo>
                  <a:lnTo>
                    <a:pt x="1484256" y="14224"/>
                  </a:lnTo>
                  <a:lnTo>
                    <a:pt x="1484659" y="13081"/>
                  </a:lnTo>
                  <a:close/>
                </a:path>
                <a:path w="1487170" h="160020">
                  <a:moveTo>
                    <a:pt x="41895" y="13081"/>
                  </a:moveTo>
                  <a:lnTo>
                    <a:pt x="42048" y="13523"/>
                  </a:lnTo>
                  <a:lnTo>
                    <a:pt x="41895" y="13081"/>
                  </a:lnTo>
                  <a:close/>
                </a:path>
                <a:path w="1487170" h="160020">
                  <a:moveTo>
                    <a:pt x="1473291" y="6948"/>
                  </a:moveTo>
                  <a:lnTo>
                    <a:pt x="1471035" y="13501"/>
                  </a:lnTo>
                  <a:lnTo>
                    <a:pt x="1471295" y="13081"/>
                  </a:lnTo>
                  <a:lnTo>
                    <a:pt x="1484659" y="13081"/>
                  </a:lnTo>
                  <a:lnTo>
                    <a:pt x="1485646" y="10287"/>
                  </a:lnTo>
                  <a:lnTo>
                    <a:pt x="1485986" y="7747"/>
                  </a:lnTo>
                  <a:lnTo>
                    <a:pt x="1473200" y="7747"/>
                  </a:lnTo>
                  <a:lnTo>
                    <a:pt x="1473291" y="6948"/>
                  </a:lnTo>
                  <a:close/>
                </a:path>
                <a:path w="1487170" h="160020">
                  <a:moveTo>
                    <a:pt x="1473454" y="6476"/>
                  </a:moveTo>
                  <a:lnTo>
                    <a:pt x="1473291" y="6948"/>
                  </a:lnTo>
                  <a:lnTo>
                    <a:pt x="1473200" y="7747"/>
                  </a:lnTo>
                  <a:lnTo>
                    <a:pt x="1473454" y="6476"/>
                  </a:lnTo>
                  <a:close/>
                </a:path>
                <a:path w="1487170" h="160020">
                  <a:moveTo>
                    <a:pt x="1486149" y="6476"/>
                  </a:moveTo>
                  <a:lnTo>
                    <a:pt x="1473454" y="6476"/>
                  </a:lnTo>
                  <a:lnTo>
                    <a:pt x="1473200" y="7747"/>
                  </a:lnTo>
                  <a:lnTo>
                    <a:pt x="1485986" y="7747"/>
                  </a:lnTo>
                  <a:lnTo>
                    <a:pt x="1486149" y="6476"/>
                  </a:lnTo>
                  <a:close/>
                </a:path>
                <a:path w="1487170" h="160020">
                  <a:moveTo>
                    <a:pt x="1474089" y="0"/>
                  </a:moveTo>
                  <a:lnTo>
                    <a:pt x="1473291" y="6948"/>
                  </a:lnTo>
                  <a:lnTo>
                    <a:pt x="1473454" y="6476"/>
                  </a:lnTo>
                  <a:lnTo>
                    <a:pt x="1486149" y="6476"/>
                  </a:lnTo>
                  <a:lnTo>
                    <a:pt x="1486789" y="1524"/>
                  </a:lnTo>
                  <a:lnTo>
                    <a:pt x="14740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5199" y="3505200"/>
              <a:ext cx="1447800" cy="914400"/>
            </a:xfrm>
            <a:custGeom>
              <a:avLst/>
              <a:gdLst/>
              <a:ahLst/>
              <a:cxnLst/>
              <a:rect l="l" t="t" r="r" b="b"/>
              <a:pathLst>
                <a:path w="1447800" h="914400">
                  <a:moveTo>
                    <a:pt x="0" y="152400"/>
                  </a:moveTo>
                  <a:lnTo>
                    <a:pt x="32545" y="107068"/>
                  </a:lnTo>
                  <a:lnTo>
                    <a:pt x="87371" y="79742"/>
                  </a:lnTo>
                  <a:lnTo>
                    <a:pt x="123631" y="67177"/>
                  </a:lnTo>
                  <a:lnTo>
                    <a:pt x="165304" y="55445"/>
                  </a:lnTo>
                  <a:lnTo>
                    <a:pt x="212026" y="44624"/>
                  </a:lnTo>
                  <a:lnTo>
                    <a:pt x="263433" y="34790"/>
                  </a:lnTo>
                  <a:lnTo>
                    <a:pt x="319161" y="26018"/>
                  </a:lnTo>
                  <a:lnTo>
                    <a:pt x="378847" y="18387"/>
                  </a:lnTo>
                  <a:lnTo>
                    <a:pt x="442126" y="11971"/>
                  </a:lnTo>
                  <a:lnTo>
                    <a:pt x="508635" y="6848"/>
                  </a:lnTo>
                  <a:lnTo>
                    <a:pt x="578009" y="3094"/>
                  </a:lnTo>
                  <a:lnTo>
                    <a:pt x="649885" y="786"/>
                  </a:lnTo>
                  <a:lnTo>
                    <a:pt x="723900" y="0"/>
                  </a:lnTo>
                  <a:lnTo>
                    <a:pt x="797914" y="786"/>
                  </a:lnTo>
                  <a:lnTo>
                    <a:pt x="869790" y="3094"/>
                  </a:lnTo>
                  <a:lnTo>
                    <a:pt x="939164" y="6848"/>
                  </a:lnTo>
                  <a:lnTo>
                    <a:pt x="1005673" y="11971"/>
                  </a:lnTo>
                  <a:lnTo>
                    <a:pt x="1068952" y="18387"/>
                  </a:lnTo>
                  <a:lnTo>
                    <a:pt x="1128638" y="26018"/>
                  </a:lnTo>
                  <a:lnTo>
                    <a:pt x="1184366" y="34790"/>
                  </a:lnTo>
                  <a:lnTo>
                    <a:pt x="1235773" y="44624"/>
                  </a:lnTo>
                  <a:lnTo>
                    <a:pt x="1282495" y="55445"/>
                  </a:lnTo>
                  <a:lnTo>
                    <a:pt x="1324168" y="67177"/>
                  </a:lnTo>
                  <a:lnTo>
                    <a:pt x="1360428" y="79742"/>
                  </a:lnTo>
                  <a:lnTo>
                    <a:pt x="1415254" y="107068"/>
                  </a:lnTo>
                  <a:lnTo>
                    <a:pt x="1444062" y="136812"/>
                  </a:lnTo>
                  <a:lnTo>
                    <a:pt x="1447800" y="152400"/>
                  </a:lnTo>
                  <a:lnTo>
                    <a:pt x="1447800" y="762000"/>
                  </a:lnTo>
                  <a:lnTo>
                    <a:pt x="1415254" y="807331"/>
                  </a:lnTo>
                  <a:lnTo>
                    <a:pt x="1360428" y="834657"/>
                  </a:lnTo>
                  <a:lnTo>
                    <a:pt x="1324168" y="847222"/>
                  </a:lnTo>
                  <a:lnTo>
                    <a:pt x="1282495" y="858954"/>
                  </a:lnTo>
                  <a:lnTo>
                    <a:pt x="1235773" y="869775"/>
                  </a:lnTo>
                  <a:lnTo>
                    <a:pt x="1184366" y="879609"/>
                  </a:lnTo>
                  <a:lnTo>
                    <a:pt x="1128638" y="888381"/>
                  </a:lnTo>
                  <a:lnTo>
                    <a:pt x="1068952" y="896012"/>
                  </a:lnTo>
                  <a:lnTo>
                    <a:pt x="1005673" y="902428"/>
                  </a:lnTo>
                  <a:lnTo>
                    <a:pt x="939164" y="907551"/>
                  </a:lnTo>
                  <a:lnTo>
                    <a:pt x="869790" y="911305"/>
                  </a:lnTo>
                  <a:lnTo>
                    <a:pt x="797914" y="913613"/>
                  </a:lnTo>
                  <a:lnTo>
                    <a:pt x="723900" y="914400"/>
                  </a:lnTo>
                  <a:lnTo>
                    <a:pt x="649885" y="913613"/>
                  </a:lnTo>
                  <a:lnTo>
                    <a:pt x="578009" y="911305"/>
                  </a:lnTo>
                  <a:lnTo>
                    <a:pt x="508635" y="907551"/>
                  </a:lnTo>
                  <a:lnTo>
                    <a:pt x="442126" y="902428"/>
                  </a:lnTo>
                  <a:lnTo>
                    <a:pt x="378847" y="896012"/>
                  </a:lnTo>
                  <a:lnTo>
                    <a:pt x="319161" y="888381"/>
                  </a:lnTo>
                  <a:lnTo>
                    <a:pt x="263433" y="879609"/>
                  </a:lnTo>
                  <a:lnTo>
                    <a:pt x="212026" y="869775"/>
                  </a:lnTo>
                  <a:lnTo>
                    <a:pt x="165304" y="858954"/>
                  </a:lnTo>
                  <a:lnTo>
                    <a:pt x="123631" y="847222"/>
                  </a:lnTo>
                  <a:lnTo>
                    <a:pt x="87371" y="834657"/>
                  </a:lnTo>
                  <a:lnTo>
                    <a:pt x="32545" y="807331"/>
                  </a:lnTo>
                  <a:lnTo>
                    <a:pt x="3737" y="777587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09661" y="3739972"/>
            <a:ext cx="661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33CC33"/>
                </a:solidFill>
                <a:latin typeface="Arial"/>
                <a:cs typeface="Arial"/>
              </a:rPr>
              <a:t>DB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52217" y="2486532"/>
            <a:ext cx="1972945" cy="1894839"/>
            <a:chOff x="2752217" y="2486532"/>
            <a:chExt cx="1972945" cy="1894839"/>
          </a:xfrm>
        </p:grpSpPr>
        <p:sp>
          <p:nvSpPr>
            <p:cNvPr id="13" name="object 13"/>
            <p:cNvSpPr/>
            <p:nvPr/>
          </p:nvSpPr>
          <p:spPr>
            <a:xfrm>
              <a:off x="2769362" y="2546476"/>
              <a:ext cx="1955800" cy="447040"/>
            </a:xfrm>
            <a:custGeom>
              <a:avLst/>
              <a:gdLst/>
              <a:ahLst/>
              <a:cxnLst/>
              <a:rect l="l" t="t" r="r" b="b"/>
              <a:pathLst>
                <a:path w="1955800" h="447039">
                  <a:moveTo>
                    <a:pt x="1879748" y="415546"/>
                  </a:moveTo>
                  <a:lnTo>
                    <a:pt x="1873123" y="446659"/>
                  </a:lnTo>
                  <a:lnTo>
                    <a:pt x="1955546" y="425323"/>
                  </a:lnTo>
                  <a:lnTo>
                    <a:pt x="1946651" y="418211"/>
                  </a:lnTo>
                  <a:lnTo>
                    <a:pt x="1892173" y="418211"/>
                  </a:lnTo>
                  <a:lnTo>
                    <a:pt x="1879748" y="415546"/>
                  </a:lnTo>
                  <a:close/>
                </a:path>
                <a:path w="1955800" h="447039">
                  <a:moveTo>
                    <a:pt x="1882399" y="403097"/>
                  </a:moveTo>
                  <a:lnTo>
                    <a:pt x="1879748" y="415546"/>
                  </a:lnTo>
                  <a:lnTo>
                    <a:pt x="1892173" y="418211"/>
                  </a:lnTo>
                  <a:lnTo>
                    <a:pt x="1894839" y="405764"/>
                  </a:lnTo>
                  <a:lnTo>
                    <a:pt x="1882399" y="403097"/>
                  </a:lnTo>
                  <a:close/>
                </a:path>
                <a:path w="1955800" h="447039">
                  <a:moveTo>
                    <a:pt x="1888998" y="372110"/>
                  </a:moveTo>
                  <a:lnTo>
                    <a:pt x="1882399" y="403097"/>
                  </a:lnTo>
                  <a:lnTo>
                    <a:pt x="1894839" y="405764"/>
                  </a:lnTo>
                  <a:lnTo>
                    <a:pt x="1892173" y="418211"/>
                  </a:lnTo>
                  <a:lnTo>
                    <a:pt x="1946651" y="418211"/>
                  </a:lnTo>
                  <a:lnTo>
                    <a:pt x="1888998" y="372110"/>
                  </a:lnTo>
                  <a:close/>
                </a:path>
                <a:path w="1955800" h="447039">
                  <a:moveTo>
                    <a:pt x="2539" y="0"/>
                  </a:moveTo>
                  <a:lnTo>
                    <a:pt x="0" y="12446"/>
                  </a:lnTo>
                  <a:lnTo>
                    <a:pt x="1879748" y="415546"/>
                  </a:lnTo>
                  <a:lnTo>
                    <a:pt x="1882399" y="4030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6826" y="2486532"/>
              <a:ext cx="833119" cy="328295"/>
            </a:xfrm>
            <a:custGeom>
              <a:avLst/>
              <a:gdLst/>
              <a:ahLst/>
              <a:cxnLst/>
              <a:rect l="l" t="t" r="r" b="b"/>
              <a:pathLst>
                <a:path w="833120" h="328294">
                  <a:moveTo>
                    <a:pt x="138946" y="93471"/>
                  </a:moveTo>
                  <a:lnTo>
                    <a:pt x="35940" y="93471"/>
                  </a:lnTo>
                  <a:lnTo>
                    <a:pt x="66039" y="99694"/>
                  </a:lnTo>
                  <a:lnTo>
                    <a:pt x="69850" y="100711"/>
                  </a:lnTo>
                  <a:lnTo>
                    <a:pt x="72136" y="101726"/>
                  </a:lnTo>
                  <a:lnTo>
                    <a:pt x="75356" y="103282"/>
                  </a:lnTo>
                  <a:lnTo>
                    <a:pt x="78232" y="105282"/>
                  </a:lnTo>
                  <a:lnTo>
                    <a:pt x="80899" y="107950"/>
                  </a:lnTo>
                  <a:lnTo>
                    <a:pt x="83693" y="110616"/>
                  </a:lnTo>
                  <a:lnTo>
                    <a:pt x="100202" y="146176"/>
                  </a:lnTo>
                  <a:lnTo>
                    <a:pt x="114553" y="183895"/>
                  </a:lnTo>
                  <a:lnTo>
                    <a:pt x="141224" y="189356"/>
                  </a:lnTo>
                  <a:lnTo>
                    <a:pt x="122427" y="140080"/>
                  </a:lnTo>
                  <a:lnTo>
                    <a:pt x="98044" y="104393"/>
                  </a:lnTo>
                  <a:lnTo>
                    <a:pt x="110394" y="104393"/>
                  </a:lnTo>
                  <a:lnTo>
                    <a:pt x="119173" y="103282"/>
                  </a:lnTo>
                  <a:lnTo>
                    <a:pt x="127851" y="100643"/>
                  </a:lnTo>
                  <a:lnTo>
                    <a:pt x="135254" y="96646"/>
                  </a:lnTo>
                  <a:lnTo>
                    <a:pt x="138946" y="93471"/>
                  </a:lnTo>
                  <a:close/>
                </a:path>
                <a:path w="833120" h="328294">
                  <a:moveTo>
                    <a:pt x="33147" y="0"/>
                  </a:moveTo>
                  <a:lnTo>
                    <a:pt x="0" y="160146"/>
                  </a:lnTo>
                  <a:lnTo>
                    <a:pt x="21209" y="164591"/>
                  </a:lnTo>
                  <a:lnTo>
                    <a:pt x="35940" y="93471"/>
                  </a:lnTo>
                  <a:lnTo>
                    <a:pt x="138946" y="93471"/>
                  </a:lnTo>
                  <a:lnTo>
                    <a:pt x="141323" y="91428"/>
                  </a:lnTo>
                  <a:lnTo>
                    <a:pt x="144823" y="86994"/>
                  </a:lnTo>
                  <a:lnTo>
                    <a:pt x="102743" y="86994"/>
                  </a:lnTo>
                  <a:lnTo>
                    <a:pt x="94996" y="86487"/>
                  </a:lnTo>
                  <a:lnTo>
                    <a:pt x="39750" y="75056"/>
                  </a:lnTo>
                  <a:lnTo>
                    <a:pt x="50673" y="22097"/>
                  </a:lnTo>
                  <a:lnTo>
                    <a:pt x="128958" y="22097"/>
                  </a:lnTo>
                  <a:lnTo>
                    <a:pt x="122824" y="19653"/>
                  </a:lnTo>
                  <a:lnTo>
                    <a:pt x="114190" y="17010"/>
                  </a:lnTo>
                  <a:lnTo>
                    <a:pt x="104139" y="14604"/>
                  </a:lnTo>
                  <a:lnTo>
                    <a:pt x="33147" y="0"/>
                  </a:lnTo>
                  <a:close/>
                </a:path>
                <a:path w="833120" h="328294">
                  <a:moveTo>
                    <a:pt x="110394" y="104393"/>
                  </a:moveTo>
                  <a:lnTo>
                    <a:pt x="98044" y="104393"/>
                  </a:lnTo>
                  <a:lnTo>
                    <a:pt x="109233" y="104540"/>
                  </a:lnTo>
                  <a:lnTo>
                    <a:pt x="110394" y="104393"/>
                  </a:lnTo>
                  <a:close/>
                </a:path>
                <a:path w="833120" h="328294">
                  <a:moveTo>
                    <a:pt x="128958" y="22097"/>
                  </a:moveTo>
                  <a:lnTo>
                    <a:pt x="50673" y="22097"/>
                  </a:lnTo>
                  <a:lnTo>
                    <a:pt x="101346" y="32512"/>
                  </a:lnTo>
                  <a:lnTo>
                    <a:pt x="109589" y="34674"/>
                  </a:lnTo>
                  <a:lnTo>
                    <a:pt x="131952" y="58038"/>
                  </a:lnTo>
                  <a:lnTo>
                    <a:pt x="130301" y="65658"/>
                  </a:lnTo>
                  <a:lnTo>
                    <a:pt x="129286" y="70865"/>
                  </a:lnTo>
                  <a:lnTo>
                    <a:pt x="126873" y="75311"/>
                  </a:lnTo>
                  <a:lnTo>
                    <a:pt x="123062" y="79120"/>
                  </a:lnTo>
                  <a:lnTo>
                    <a:pt x="119379" y="82930"/>
                  </a:lnTo>
                  <a:lnTo>
                    <a:pt x="114553" y="85343"/>
                  </a:lnTo>
                  <a:lnTo>
                    <a:pt x="108712" y="86232"/>
                  </a:lnTo>
                  <a:lnTo>
                    <a:pt x="102743" y="86994"/>
                  </a:lnTo>
                  <a:lnTo>
                    <a:pt x="144823" y="86994"/>
                  </a:lnTo>
                  <a:lnTo>
                    <a:pt x="153130" y="57149"/>
                  </a:lnTo>
                  <a:lnTo>
                    <a:pt x="152253" y="50815"/>
                  </a:lnTo>
                  <a:lnTo>
                    <a:pt x="130053" y="22534"/>
                  </a:lnTo>
                  <a:lnTo>
                    <a:pt x="128958" y="22097"/>
                  </a:lnTo>
                  <a:close/>
                </a:path>
                <a:path w="833120" h="328294">
                  <a:moveTo>
                    <a:pt x="218858" y="82718"/>
                  </a:moveTo>
                  <a:lnTo>
                    <a:pt x="179631" y="99702"/>
                  </a:lnTo>
                  <a:lnTo>
                    <a:pt x="163575" y="134492"/>
                  </a:lnTo>
                  <a:lnTo>
                    <a:pt x="161738" y="148070"/>
                  </a:lnTo>
                  <a:lnTo>
                    <a:pt x="162052" y="158368"/>
                  </a:lnTo>
                  <a:lnTo>
                    <a:pt x="184531" y="196992"/>
                  </a:lnTo>
                  <a:lnTo>
                    <a:pt x="216286" y="206996"/>
                  </a:lnTo>
                  <a:lnTo>
                    <a:pt x="225440" y="206962"/>
                  </a:lnTo>
                  <a:lnTo>
                    <a:pt x="256931" y="191007"/>
                  </a:lnTo>
                  <a:lnTo>
                    <a:pt x="217170" y="191007"/>
                  </a:lnTo>
                  <a:lnTo>
                    <a:pt x="210058" y="189483"/>
                  </a:lnTo>
                  <a:lnTo>
                    <a:pt x="182816" y="160353"/>
                  </a:lnTo>
                  <a:lnTo>
                    <a:pt x="182296" y="152009"/>
                  </a:lnTo>
                  <a:lnTo>
                    <a:pt x="183134" y="142747"/>
                  </a:lnTo>
                  <a:lnTo>
                    <a:pt x="272606" y="142747"/>
                  </a:lnTo>
                  <a:lnTo>
                    <a:pt x="272712" y="140207"/>
                  </a:lnTo>
                  <a:lnTo>
                    <a:pt x="252349" y="140207"/>
                  </a:lnTo>
                  <a:lnTo>
                    <a:pt x="187451" y="126872"/>
                  </a:lnTo>
                  <a:lnTo>
                    <a:pt x="214502" y="100012"/>
                  </a:lnTo>
                  <a:lnTo>
                    <a:pt x="220837" y="99540"/>
                  </a:lnTo>
                  <a:lnTo>
                    <a:pt x="259063" y="99540"/>
                  </a:lnTo>
                  <a:lnTo>
                    <a:pt x="258847" y="99254"/>
                  </a:lnTo>
                  <a:lnTo>
                    <a:pt x="250904" y="92424"/>
                  </a:lnTo>
                  <a:lnTo>
                    <a:pt x="241460" y="87356"/>
                  </a:lnTo>
                  <a:lnTo>
                    <a:pt x="230504" y="84074"/>
                  </a:lnTo>
                  <a:lnTo>
                    <a:pt x="218858" y="82718"/>
                  </a:lnTo>
                  <a:close/>
                </a:path>
                <a:path w="833120" h="328294">
                  <a:moveTo>
                    <a:pt x="245490" y="171957"/>
                  </a:moveTo>
                  <a:lnTo>
                    <a:pt x="240791" y="179704"/>
                  </a:lnTo>
                  <a:lnTo>
                    <a:pt x="235585" y="184912"/>
                  </a:lnTo>
                  <a:lnTo>
                    <a:pt x="229615" y="187578"/>
                  </a:lnTo>
                  <a:lnTo>
                    <a:pt x="223774" y="190372"/>
                  </a:lnTo>
                  <a:lnTo>
                    <a:pt x="217170" y="191007"/>
                  </a:lnTo>
                  <a:lnTo>
                    <a:pt x="256931" y="191007"/>
                  </a:lnTo>
                  <a:lnTo>
                    <a:pt x="260685" y="186475"/>
                  </a:lnTo>
                  <a:lnTo>
                    <a:pt x="265302" y="178688"/>
                  </a:lnTo>
                  <a:lnTo>
                    <a:pt x="245490" y="171957"/>
                  </a:lnTo>
                  <a:close/>
                </a:path>
                <a:path w="833120" h="328294">
                  <a:moveTo>
                    <a:pt x="272606" y="142747"/>
                  </a:moveTo>
                  <a:lnTo>
                    <a:pt x="183134" y="142747"/>
                  </a:lnTo>
                  <a:lnTo>
                    <a:pt x="269621" y="160654"/>
                  </a:lnTo>
                  <a:lnTo>
                    <a:pt x="270256" y="158368"/>
                  </a:lnTo>
                  <a:lnTo>
                    <a:pt x="270890" y="155447"/>
                  </a:lnTo>
                  <a:lnTo>
                    <a:pt x="272606" y="142747"/>
                  </a:lnTo>
                  <a:close/>
                </a:path>
                <a:path w="833120" h="328294">
                  <a:moveTo>
                    <a:pt x="259063" y="99540"/>
                  </a:moveTo>
                  <a:lnTo>
                    <a:pt x="220837" y="99540"/>
                  </a:lnTo>
                  <a:lnTo>
                    <a:pt x="227457" y="100329"/>
                  </a:lnTo>
                  <a:lnTo>
                    <a:pt x="234408" y="102496"/>
                  </a:lnTo>
                  <a:lnTo>
                    <a:pt x="253491" y="130301"/>
                  </a:lnTo>
                  <a:lnTo>
                    <a:pt x="252349" y="140207"/>
                  </a:lnTo>
                  <a:lnTo>
                    <a:pt x="272712" y="140207"/>
                  </a:lnTo>
                  <a:lnTo>
                    <a:pt x="272430" y="129158"/>
                  </a:lnTo>
                  <a:lnTo>
                    <a:pt x="269944" y="117871"/>
                  </a:lnTo>
                  <a:lnTo>
                    <a:pt x="265302" y="107822"/>
                  </a:lnTo>
                  <a:lnTo>
                    <a:pt x="259063" y="99540"/>
                  </a:lnTo>
                  <a:close/>
                </a:path>
                <a:path w="833120" h="328294">
                  <a:moveTo>
                    <a:pt x="379274" y="221487"/>
                  </a:moveTo>
                  <a:lnTo>
                    <a:pt x="358775" y="221487"/>
                  </a:lnTo>
                  <a:lnTo>
                    <a:pt x="346963" y="278383"/>
                  </a:lnTo>
                  <a:lnTo>
                    <a:pt x="366649" y="282447"/>
                  </a:lnTo>
                  <a:lnTo>
                    <a:pt x="379274" y="221487"/>
                  </a:lnTo>
                  <a:close/>
                </a:path>
                <a:path w="833120" h="328294">
                  <a:moveTo>
                    <a:pt x="341985" y="107632"/>
                  </a:moveTo>
                  <a:lnTo>
                    <a:pt x="335232" y="107632"/>
                  </a:lnTo>
                  <a:lnTo>
                    <a:pt x="328598" y="108585"/>
                  </a:lnTo>
                  <a:lnTo>
                    <a:pt x="295957" y="134485"/>
                  </a:lnTo>
                  <a:lnTo>
                    <a:pt x="285668" y="171799"/>
                  </a:lnTo>
                  <a:lnTo>
                    <a:pt x="285988" y="184467"/>
                  </a:lnTo>
                  <a:lnTo>
                    <a:pt x="306895" y="222122"/>
                  </a:lnTo>
                  <a:lnTo>
                    <a:pt x="331470" y="231520"/>
                  </a:lnTo>
                  <a:lnTo>
                    <a:pt x="337565" y="231266"/>
                  </a:lnTo>
                  <a:lnTo>
                    <a:pt x="343662" y="229615"/>
                  </a:lnTo>
                  <a:lnTo>
                    <a:pt x="349758" y="227837"/>
                  </a:lnTo>
                  <a:lnTo>
                    <a:pt x="354838" y="225170"/>
                  </a:lnTo>
                  <a:lnTo>
                    <a:pt x="358775" y="221487"/>
                  </a:lnTo>
                  <a:lnTo>
                    <a:pt x="379274" y="221487"/>
                  </a:lnTo>
                  <a:lnTo>
                    <a:pt x="380623" y="214975"/>
                  </a:lnTo>
                  <a:lnTo>
                    <a:pt x="336413" y="214975"/>
                  </a:lnTo>
                  <a:lnTo>
                    <a:pt x="330200" y="214375"/>
                  </a:lnTo>
                  <a:lnTo>
                    <a:pt x="305895" y="183054"/>
                  </a:lnTo>
                  <a:lnTo>
                    <a:pt x="306024" y="173587"/>
                  </a:lnTo>
                  <a:lnTo>
                    <a:pt x="318381" y="136241"/>
                  </a:lnTo>
                  <a:lnTo>
                    <a:pt x="341187" y="123862"/>
                  </a:lnTo>
                  <a:lnTo>
                    <a:pt x="373403" y="123862"/>
                  </a:lnTo>
                  <a:lnTo>
                    <a:pt x="367157" y="117062"/>
                  </a:lnTo>
                  <a:lnTo>
                    <a:pt x="358822" y="111799"/>
                  </a:lnTo>
                  <a:lnTo>
                    <a:pt x="348869" y="108585"/>
                  </a:lnTo>
                  <a:lnTo>
                    <a:pt x="341985" y="107632"/>
                  </a:lnTo>
                  <a:close/>
                </a:path>
                <a:path w="833120" h="328294">
                  <a:moveTo>
                    <a:pt x="373403" y="123862"/>
                  </a:moveTo>
                  <a:lnTo>
                    <a:pt x="341187" y="123862"/>
                  </a:lnTo>
                  <a:lnTo>
                    <a:pt x="347472" y="124459"/>
                  </a:lnTo>
                  <a:lnTo>
                    <a:pt x="353571" y="126484"/>
                  </a:lnTo>
                  <a:lnTo>
                    <a:pt x="371681" y="156829"/>
                  </a:lnTo>
                  <a:lnTo>
                    <a:pt x="371520" y="166649"/>
                  </a:lnTo>
                  <a:lnTo>
                    <a:pt x="359286" y="202961"/>
                  </a:lnTo>
                  <a:lnTo>
                    <a:pt x="336413" y="214975"/>
                  </a:lnTo>
                  <a:lnTo>
                    <a:pt x="380623" y="214975"/>
                  </a:lnTo>
                  <a:lnTo>
                    <a:pt x="397450" y="133730"/>
                  </a:lnTo>
                  <a:lnTo>
                    <a:pt x="378968" y="133730"/>
                  </a:lnTo>
                  <a:lnTo>
                    <a:pt x="373872" y="124372"/>
                  </a:lnTo>
                  <a:lnTo>
                    <a:pt x="373403" y="123862"/>
                  </a:lnTo>
                  <a:close/>
                </a:path>
                <a:path w="833120" h="328294">
                  <a:moveTo>
                    <a:pt x="382143" y="118237"/>
                  </a:moveTo>
                  <a:lnTo>
                    <a:pt x="378968" y="133730"/>
                  </a:lnTo>
                  <a:lnTo>
                    <a:pt x="397450" y="133730"/>
                  </a:lnTo>
                  <a:lnTo>
                    <a:pt x="399923" y="121792"/>
                  </a:lnTo>
                  <a:lnTo>
                    <a:pt x="382143" y="118237"/>
                  </a:lnTo>
                  <a:close/>
                </a:path>
                <a:path w="833120" h="328294">
                  <a:moveTo>
                    <a:pt x="504025" y="242824"/>
                  </a:moveTo>
                  <a:lnTo>
                    <a:pt x="485648" y="242824"/>
                  </a:lnTo>
                  <a:lnTo>
                    <a:pt x="482091" y="259968"/>
                  </a:lnTo>
                  <a:lnTo>
                    <a:pt x="499745" y="263525"/>
                  </a:lnTo>
                  <a:lnTo>
                    <a:pt x="504025" y="242824"/>
                  </a:lnTo>
                  <a:close/>
                </a:path>
                <a:path w="833120" h="328294">
                  <a:moveTo>
                    <a:pt x="429640" y="128015"/>
                  </a:moveTo>
                  <a:lnTo>
                    <a:pt x="414782" y="199897"/>
                  </a:lnTo>
                  <a:lnTo>
                    <a:pt x="413003" y="208279"/>
                  </a:lnTo>
                  <a:lnTo>
                    <a:pt x="412223" y="213740"/>
                  </a:lnTo>
                  <a:lnTo>
                    <a:pt x="426465" y="247014"/>
                  </a:lnTo>
                  <a:lnTo>
                    <a:pt x="431800" y="250825"/>
                  </a:lnTo>
                  <a:lnTo>
                    <a:pt x="437896" y="253491"/>
                  </a:lnTo>
                  <a:lnTo>
                    <a:pt x="444753" y="254888"/>
                  </a:lnTo>
                  <a:lnTo>
                    <a:pt x="456037" y="255932"/>
                  </a:lnTo>
                  <a:lnTo>
                    <a:pt x="466629" y="254285"/>
                  </a:lnTo>
                  <a:lnTo>
                    <a:pt x="476507" y="249924"/>
                  </a:lnTo>
                  <a:lnTo>
                    <a:pt x="485648" y="242824"/>
                  </a:lnTo>
                  <a:lnTo>
                    <a:pt x="504025" y="242824"/>
                  </a:lnTo>
                  <a:lnTo>
                    <a:pt x="504603" y="240029"/>
                  </a:lnTo>
                  <a:lnTo>
                    <a:pt x="458088" y="240029"/>
                  </a:lnTo>
                  <a:lnTo>
                    <a:pt x="452247" y="238759"/>
                  </a:lnTo>
                  <a:lnTo>
                    <a:pt x="432943" y="217424"/>
                  </a:lnTo>
                  <a:lnTo>
                    <a:pt x="432815" y="213740"/>
                  </a:lnTo>
                  <a:lnTo>
                    <a:pt x="433832" y="206755"/>
                  </a:lnTo>
                  <a:lnTo>
                    <a:pt x="435990" y="196468"/>
                  </a:lnTo>
                  <a:lnTo>
                    <a:pt x="449325" y="132079"/>
                  </a:lnTo>
                  <a:lnTo>
                    <a:pt x="429640" y="128015"/>
                  </a:lnTo>
                  <a:close/>
                </a:path>
                <a:path w="833120" h="328294">
                  <a:moveTo>
                    <a:pt x="504063" y="143382"/>
                  </a:moveTo>
                  <a:lnTo>
                    <a:pt x="489203" y="215518"/>
                  </a:lnTo>
                  <a:lnTo>
                    <a:pt x="458088" y="240029"/>
                  </a:lnTo>
                  <a:lnTo>
                    <a:pt x="504603" y="240029"/>
                  </a:lnTo>
                  <a:lnTo>
                    <a:pt x="523748" y="147446"/>
                  </a:lnTo>
                  <a:lnTo>
                    <a:pt x="504063" y="143382"/>
                  </a:lnTo>
                  <a:close/>
                </a:path>
                <a:path w="833120" h="328294">
                  <a:moveTo>
                    <a:pt x="590460" y="159553"/>
                  </a:moveTo>
                  <a:lnTo>
                    <a:pt x="551233" y="176555"/>
                  </a:lnTo>
                  <a:lnTo>
                    <a:pt x="535177" y="211327"/>
                  </a:lnTo>
                  <a:lnTo>
                    <a:pt x="533340" y="224922"/>
                  </a:lnTo>
                  <a:lnTo>
                    <a:pt x="533653" y="235203"/>
                  </a:lnTo>
                  <a:lnTo>
                    <a:pt x="556133" y="273875"/>
                  </a:lnTo>
                  <a:lnTo>
                    <a:pt x="587942" y="283848"/>
                  </a:lnTo>
                  <a:lnTo>
                    <a:pt x="597090" y="283845"/>
                  </a:lnTo>
                  <a:lnTo>
                    <a:pt x="628606" y="267842"/>
                  </a:lnTo>
                  <a:lnTo>
                    <a:pt x="588772" y="267842"/>
                  </a:lnTo>
                  <a:lnTo>
                    <a:pt x="581660" y="266318"/>
                  </a:lnTo>
                  <a:lnTo>
                    <a:pt x="554466" y="237204"/>
                  </a:lnTo>
                  <a:lnTo>
                    <a:pt x="553952" y="228846"/>
                  </a:lnTo>
                  <a:lnTo>
                    <a:pt x="554736" y="219582"/>
                  </a:lnTo>
                  <a:lnTo>
                    <a:pt x="644208" y="219582"/>
                  </a:lnTo>
                  <a:lnTo>
                    <a:pt x="644314" y="217042"/>
                  </a:lnTo>
                  <a:lnTo>
                    <a:pt x="623951" y="217042"/>
                  </a:lnTo>
                  <a:lnTo>
                    <a:pt x="559181" y="203707"/>
                  </a:lnTo>
                  <a:lnTo>
                    <a:pt x="592441" y="176375"/>
                  </a:lnTo>
                  <a:lnTo>
                    <a:pt x="630652" y="176375"/>
                  </a:lnTo>
                  <a:lnTo>
                    <a:pt x="630449" y="176107"/>
                  </a:lnTo>
                  <a:lnTo>
                    <a:pt x="622506" y="169306"/>
                  </a:lnTo>
                  <a:lnTo>
                    <a:pt x="613062" y="164244"/>
                  </a:lnTo>
                  <a:lnTo>
                    <a:pt x="602107" y="160908"/>
                  </a:lnTo>
                  <a:lnTo>
                    <a:pt x="590460" y="159553"/>
                  </a:lnTo>
                  <a:close/>
                </a:path>
                <a:path w="833120" h="328294">
                  <a:moveTo>
                    <a:pt x="617093" y="248792"/>
                  </a:moveTo>
                  <a:lnTo>
                    <a:pt x="588772" y="267842"/>
                  </a:lnTo>
                  <a:lnTo>
                    <a:pt x="628606" y="267842"/>
                  </a:lnTo>
                  <a:lnTo>
                    <a:pt x="632287" y="263382"/>
                  </a:lnTo>
                  <a:lnTo>
                    <a:pt x="636904" y="255524"/>
                  </a:lnTo>
                  <a:lnTo>
                    <a:pt x="617093" y="248792"/>
                  </a:lnTo>
                  <a:close/>
                </a:path>
                <a:path w="833120" h="328294">
                  <a:moveTo>
                    <a:pt x="644208" y="219582"/>
                  </a:moveTo>
                  <a:lnTo>
                    <a:pt x="554736" y="219582"/>
                  </a:lnTo>
                  <a:lnTo>
                    <a:pt x="641223" y="237489"/>
                  </a:lnTo>
                  <a:lnTo>
                    <a:pt x="641858" y="235203"/>
                  </a:lnTo>
                  <a:lnTo>
                    <a:pt x="642493" y="232282"/>
                  </a:lnTo>
                  <a:lnTo>
                    <a:pt x="644208" y="219582"/>
                  </a:lnTo>
                  <a:close/>
                </a:path>
                <a:path w="833120" h="328294">
                  <a:moveTo>
                    <a:pt x="630652" y="176375"/>
                  </a:moveTo>
                  <a:lnTo>
                    <a:pt x="592441" y="176375"/>
                  </a:lnTo>
                  <a:lnTo>
                    <a:pt x="599059" y="177164"/>
                  </a:lnTo>
                  <a:lnTo>
                    <a:pt x="606010" y="179331"/>
                  </a:lnTo>
                  <a:lnTo>
                    <a:pt x="625094" y="207137"/>
                  </a:lnTo>
                  <a:lnTo>
                    <a:pt x="623951" y="217042"/>
                  </a:lnTo>
                  <a:lnTo>
                    <a:pt x="644314" y="217042"/>
                  </a:lnTo>
                  <a:lnTo>
                    <a:pt x="644032" y="205993"/>
                  </a:lnTo>
                  <a:lnTo>
                    <a:pt x="641546" y="194706"/>
                  </a:lnTo>
                  <a:lnTo>
                    <a:pt x="636904" y="184657"/>
                  </a:lnTo>
                  <a:lnTo>
                    <a:pt x="630652" y="176375"/>
                  </a:lnTo>
                  <a:close/>
                </a:path>
                <a:path w="833120" h="328294">
                  <a:moveTo>
                    <a:pt x="653161" y="259079"/>
                  </a:moveTo>
                  <a:lnTo>
                    <a:pt x="668192" y="295650"/>
                  </a:lnTo>
                  <a:lnTo>
                    <a:pt x="708199" y="308165"/>
                  </a:lnTo>
                  <a:lnTo>
                    <a:pt x="714448" y="307883"/>
                  </a:lnTo>
                  <a:lnTo>
                    <a:pt x="720471" y="306958"/>
                  </a:lnTo>
                  <a:lnTo>
                    <a:pt x="728345" y="305307"/>
                  </a:lnTo>
                  <a:lnTo>
                    <a:pt x="734822" y="302005"/>
                  </a:lnTo>
                  <a:lnTo>
                    <a:pt x="739775" y="296925"/>
                  </a:lnTo>
                  <a:lnTo>
                    <a:pt x="744464" y="292353"/>
                  </a:lnTo>
                  <a:lnTo>
                    <a:pt x="707263" y="292353"/>
                  </a:lnTo>
                  <a:lnTo>
                    <a:pt x="698246" y="290449"/>
                  </a:lnTo>
                  <a:lnTo>
                    <a:pt x="689356" y="288670"/>
                  </a:lnTo>
                  <a:lnTo>
                    <a:pt x="682751" y="285114"/>
                  </a:lnTo>
                  <a:lnTo>
                    <a:pt x="678561" y="279907"/>
                  </a:lnTo>
                  <a:lnTo>
                    <a:pt x="674497" y="274700"/>
                  </a:lnTo>
                  <a:lnTo>
                    <a:pt x="672754" y="268227"/>
                  </a:lnTo>
                  <a:lnTo>
                    <a:pt x="672864" y="265811"/>
                  </a:lnTo>
                  <a:lnTo>
                    <a:pt x="673226" y="260095"/>
                  </a:lnTo>
                  <a:lnTo>
                    <a:pt x="653161" y="259079"/>
                  </a:lnTo>
                  <a:close/>
                </a:path>
                <a:path w="833120" h="328294">
                  <a:moveTo>
                    <a:pt x="704596" y="183006"/>
                  </a:moveTo>
                  <a:lnTo>
                    <a:pt x="699008" y="183387"/>
                  </a:lnTo>
                  <a:lnTo>
                    <a:pt x="693420" y="183895"/>
                  </a:lnTo>
                  <a:lnTo>
                    <a:pt x="688848" y="184912"/>
                  </a:lnTo>
                  <a:lnTo>
                    <a:pt x="685291" y="186562"/>
                  </a:lnTo>
                  <a:lnTo>
                    <a:pt x="680593" y="188594"/>
                  </a:lnTo>
                  <a:lnTo>
                    <a:pt x="676656" y="191642"/>
                  </a:lnTo>
                  <a:lnTo>
                    <a:pt x="670051" y="199516"/>
                  </a:lnTo>
                  <a:lnTo>
                    <a:pt x="667893" y="204088"/>
                  </a:lnTo>
                  <a:lnTo>
                    <a:pt x="665734" y="214883"/>
                  </a:lnTo>
                  <a:lnTo>
                    <a:pt x="665988" y="220344"/>
                  </a:lnTo>
                  <a:lnTo>
                    <a:pt x="696970" y="250324"/>
                  </a:lnTo>
                  <a:lnTo>
                    <a:pt x="716534" y="259841"/>
                  </a:lnTo>
                  <a:lnTo>
                    <a:pt x="722757" y="263525"/>
                  </a:lnTo>
                  <a:lnTo>
                    <a:pt x="725170" y="265811"/>
                  </a:lnTo>
                  <a:lnTo>
                    <a:pt x="728472" y="269113"/>
                  </a:lnTo>
                  <a:lnTo>
                    <a:pt x="729614" y="273050"/>
                  </a:lnTo>
                  <a:lnTo>
                    <a:pt x="727710" y="282447"/>
                  </a:lnTo>
                  <a:lnTo>
                    <a:pt x="724662" y="286384"/>
                  </a:lnTo>
                  <a:lnTo>
                    <a:pt x="719582" y="289051"/>
                  </a:lnTo>
                  <a:lnTo>
                    <a:pt x="714375" y="291845"/>
                  </a:lnTo>
                  <a:lnTo>
                    <a:pt x="707263" y="292353"/>
                  </a:lnTo>
                  <a:lnTo>
                    <a:pt x="744464" y="292353"/>
                  </a:lnTo>
                  <a:lnTo>
                    <a:pt x="744854" y="291972"/>
                  </a:lnTo>
                  <a:lnTo>
                    <a:pt x="748029" y="286130"/>
                  </a:lnTo>
                  <a:lnTo>
                    <a:pt x="749426" y="279653"/>
                  </a:lnTo>
                  <a:lnTo>
                    <a:pt x="750824" y="272922"/>
                  </a:lnTo>
                  <a:lnTo>
                    <a:pt x="750443" y="266953"/>
                  </a:lnTo>
                  <a:lnTo>
                    <a:pt x="748157" y="261874"/>
                  </a:lnTo>
                  <a:lnTo>
                    <a:pt x="745998" y="256666"/>
                  </a:lnTo>
                  <a:lnTo>
                    <a:pt x="695578" y="226187"/>
                  </a:lnTo>
                  <a:lnTo>
                    <a:pt x="693801" y="225043"/>
                  </a:lnTo>
                  <a:lnTo>
                    <a:pt x="690626" y="222884"/>
                  </a:lnTo>
                  <a:lnTo>
                    <a:pt x="688466" y="220725"/>
                  </a:lnTo>
                  <a:lnTo>
                    <a:pt x="687324" y="218186"/>
                  </a:lnTo>
                  <a:lnTo>
                    <a:pt x="686181" y="215900"/>
                  </a:lnTo>
                  <a:lnTo>
                    <a:pt x="705612" y="199136"/>
                  </a:lnTo>
                  <a:lnTo>
                    <a:pt x="747559" y="199136"/>
                  </a:lnTo>
                  <a:lnTo>
                    <a:pt x="745998" y="197484"/>
                  </a:lnTo>
                  <a:lnTo>
                    <a:pt x="739648" y="193547"/>
                  </a:lnTo>
                  <a:lnTo>
                    <a:pt x="733298" y="189483"/>
                  </a:lnTo>
                  <a:lnTo>
                    <a:pt x="725677" y="186436"/>
                  </a:lnTo>
                  <a:lnTo>
                    <a:pt x="716534" y="184530"/>
                  </a:lnTo>
                  <a:lnTo>
                    <a:pt x="710438" y="183387"/>
                  </a:lnTo>
                  <a:lnTo>
                    <a:pt x="704596" y="183006"/>
                  </a:lnTo>
                  <a:close/>
                </a:path>
                <a:path w="833120" h="328294">
                  <a:moveTo>
                    <a:pt x="747559" y="199136"/>
                  </a:moveTo>
                  <a:lnTo>
                    <a:pt x="705612" y="199136"/>
                  </a:lnTo>
                  <a:lnTo>
                    <a:pt x="722249" y="202691"/>
                  </a:lnTo>
                  <a:lnTo>
                    <a:pt x="727837" y="205486"/>
                  </a:lnTo>
                  <a:lnTo>
                    <a:pt x="731265" y="209803"/>
                  </a:lnTo>
                  <a:lnTo>
                    <a:pt x="734822" y="213994"/>
                  </a:lnTo>
                  <a:lnTo>
                    <a:pt x="736271" y="218947"/>
                  </a:lnTo>
                  <a:lnTo>
                    <a:pt x="736250" y="220725"/>
                  </a:lnTo>
                  <a:lnTo>
                    <a:pt x="735964" y="225297"/>
                  </a:lnTo>
                  <a:lnTo>
                    <a:pt x="755776" y="226694"/>
                  </a:lnTo>
                  <a:lnTo>
                    <a:pt x="756089" y="220344"/>
                  </a:lnTo>
                  <a:lnTo>
                    <a:pt x="756038" y="218186"/>
                  </a:lnTo>
                  <a:lnTo>
                    <a:pt x="755141" y="212470"/>
                  </a:lnTo>
                  <a:lnTo>
                    <a:pt x="752728" y="207263"/>
                  </a:lnTo>
                  <a:lnTo>
                    <a:pt x="750443" y="202183"/>
                  </a:lnTo>
                  <a:lnTo>
                    <a:pt x="747559" y="199136"/>
                  </a:lnTo>
                  <a:close/>
                </a:path>
                <a:path w="833120" h="328294">
                  <a:moveTo>
                    <a:pt x="778890" y="200278"/>
                  </a:moveTo>
                  <a:lnTo>
                    <a:pt x="775715" y="215518"/>
                  </a:lnTo>
                  <a:lnTo>
                    <a:pt x="790194" y="218566"/>
                  </a:lnTo>
                  <a:lnTo>
                    <a:pt x="773938" y="297052"/>
                  </a:lnTo>
                  <a:lnTo>
                    <a:pt x="800735" y="327405"/>
                  </a:lnTo>
                  <a:lnTo>
                    <a:pt x="805814" y="327787"/>
                  </a:lnTo>
                  <a:lnTo>
                    <a:pt x="811529" y="327787"/>
                  </a:lnTo>
                  <a:lnTo>
                    <a:pt x="812291" y="309879"/>
                  </a:lnTo>
                  <a:lnTo>
                    <a:pt x="808609" y="309625"/>
                  </a:lnTo>
                  <a:lnTo>
                    <a:pt x="805688" y="309244"/>
                  </a:lnTo>
                  <a:lnTo>
                    <a:pt x="803528" y="308863"/>
                  </a:lnTo>
                  <a:lnTo>
                    <a:pt x="800608" y="308228"/>
                  </a:lnTo>
                  <a:lnTo>
                    <a:pt x="798449" y="307339"/>
                  </a:lnTo>
                  <a:lnTo>
                    <a:pt x="797178" y="306069"/>
                  </a:lnTo>
                  <a:lnTo>
                    <a:pt x="795782" y="304800"/>
                  </a:lnTo>
                  <a:lnTo>
                    <a:pt x="794893" y="303275"/>
                  </a:lnTo>
                  <a:lnTo>
                    <a:pt x="794131" y="299719"/>
                  </a:lnTo>
                  <a:lnTo>
                    <a:pt x="794512" y="296037"/>
                  </a:lnTo>
                  <a:lnTo>
                    <a:pt x="795782" y="290449"/>
                  </a:lnTo>
                  <a:lnTo>
                    <a:pt x="809751" y="222630"/>
                  </a:lnTo>
                  <a:lnTo>
                    <a:pt x="830403" y="222630"/>
                  </a:lnTo>
                  <a:lnTo>
                    <a:pt x="832738" y="211327"/>
                  </a:lnTo>
                  <a:lnTo>
                    <a:pt x="812926" y="207263"/>
                  </a:lnTo>
                  <a:lnTo>
                    <a:pt x="813767" y="203200"/>
                  </a:lnTo>
                  <a:lnTo>
                    <a:pt x="793369" y="203200"/>
                  </a:lnTo>
                  <a:lnTo>
                    <a:pt x="778890" y="200278"/>
                  </a:lnTo>
                  <a:close/>
                </a:path>
                <a:path w="833120" h="328294">
                  <a:moveTo>
                    <a:pt x="830403" y="222630"/>
                  </a:moveTo>
                  <a:lnTo>
                    <a:pt x="809751" y="222630"/>
                  </a:lnTo>
                  <a:lnTo>
                    <a:pt x="829563" y="226694"/>
                  </a:lnTo>
                  <a:lnTo>
                    <a:pt x="830403" y="222630"/>
                  </a:lnTo>
                  <a:close/>
                </a:path>
                <a:path w="833120" h="328294">
                  <a:moveTo>
                    <a:pt x="821309" y="166750"/>
                  </a:moveTo>
                  <a:lnTo>
                    <a:pt x="799338" y="174497"/>
                  </a:lnTo>
                  <a:lnTo>
                    <a:pt x="793369" y="203200"/>
                  </a:lnTo>
                  <a:lnTo>
                    <a:pt x="813767" y="203200"/>
                  </a:lnTo>
                  <a:lnTo>
                    <a:pt x="821309" y="16675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52217" y="2875787"/>
              <a:ext cx="1971675" cy="1473835"/>
            </a:xfrm>
            <a:custGeom>
              <a:avLst/>
              <a:gdLst/>
              <a:ahLst/>
              <a:cxnLst/>
              <a:rect l="l" t="t" r="r" b="b"/>
              <a:pathLst>
                <a:path w="1971675" h="1473835">
                  <a:moveTo>
                    <a:pt x="1969389" y="1162812"/>
                  </a:moveTo>
                  <a:lnTo>
                    <a:pt x="1957565" y="1152271"/>
                  </a:lnTo>
                  <a:lnTo>
                    <a:pt x="1905762" y="1106043"/>
                  </a:lnTo>
                  <a:lnTo>
                    <a:pt x="1897494" y="1136751"/>
                  </a:lnTo>
                  <a:lnTo>
                    <a:pt x="3302" y="623316"/>
                  </a:lnTo>
                  <a:lnTo>
                    <a:pt x="0" y="635508"/>
                  </a:lnTo>
                  <a:lnTo>
                    <a:pt x="1894205" y="1148981"/>
                  </a:lnTo>
                  <a:lnTo>
                    <a:pt x="1885950" y="1179703"/>
                  </a:lnTo>
                  <a:lnTo>
                    <a:pt x="1969389" y="1162812"/>
                  </a:lnTo>
                  <a:close/>
                </a:path>
                <a:path w="1971675" h="1473835">
                  <a:moveTo>
                    <a:pt x="1970786" y="470789"/>
                  </a:moveTo>
                  <a:lnTo>
                    <a:pt x="77317" y="30835"/>
                  </a:lnTo>
                  <a:lnTo>
                    <a:pt x="77990" y="27940"/>
                  </a:lnTo>
                  <a:lnTo>
                    <a:pt x="84455" y="0"/>
                  </a:lnTo>
                  <a:lnTo>
                    <a:pt x="1651" y="19812"/>
                  </a:lnTo>
                  <a:lnTo>
                    <a:pt x="67310" y="74168"/>
                  </a:lnTo>
                  <a:lnTo>
                    <a:pt x="74447" y="43268"/>
                  </a:lnTo>
                  <a:lnTo>
                    <a:pt x="1967992" y="483235"/>
                  </a:lnTo>
                  <a:lnTo>
                    <a:pt x="1970786" y="470789"/>
                  </a:lnTo>
                  <a:close/>
                </a:path>
                <a:path w="1971675" h="1473835">
                  <a:moveTo>
                    <a:pt x="1971167" y="1461516"/>
                  </a:moveTo>
                  <a:lnTo>
                    <a:pt x="76631" y="911237"/>
                  </a:lnTo>
                  <a:lnTo>
                    <a:pt x="77660" y="907669"/>
                  </a:lnTo>
                  <a:lnTo>
                    <a:pt x="85471" y="880745"/>
                  </a:lnTo>
                  <a:lnTo>
                    <a:pt x="1651" y="896112"/>
                  </a:lnTo>
                  <a:lnTo>
                    <a:pt x="64262" y="953897"/>
                  </a:lnTo>
                  <a:lnTo>
                    <a:pt x="73088" y="923429"/>
                  </a:lnTo>
                  <a:lnTo>
                    <a:pt x="1967611" y="1473708"/>
                  </a:lnTo>
                  <a:lnTo>
                    <a:pt x="1971167" y="146151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4238" y="3040125"/>
              <a:ext cx="984805" cy="4004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59480" y="3481831"/>
              <a:ext cx="830580" cy="355600"/>
            </a:xfrm>
            <a:custGeom>
              <a:avLst/>
              <a:gdLst/>
              <a:ahLst/>
              <a:cxnLst/>
              <a:rect l="l" t="t" r="r" b="b"/>
              <a:pathLst>
                <a:path w="830579" h="355600">
                  <a:moveTo>
                    <a:pt x="145165" y="93598"/>
                  </a:moveTo>
                  <a:lnTo>
                    <a:pt x="38354" y="93598"/>
                  </a:lnTo>
                  <a:lnTo>
                    <a:pt x="68072" y="100837"/>
                  </a:lnTo>
                  <a:lnTo>
                    <a:pt x="72009" y="101980"/>
                  </a:lnTo>
                  <a:lnTo>
                    <a:pt x="95376" y="133905"/>
                  </a:lnTo>
                  <a:lnTo>
                    <a:pt x="113665" y="186816"/>
                  </a:lnTo>
                  <a:lnTo>
                    <a:pt x="140081" y="193166"/>
                  </a:lnTo>
                  <a:lnTo>
                    <a:pt x="123062" y="143255"/>
                  </a:lnTo>
                  <a:lnTo>
                    <a:pt x="99949" y="106806"/>
                  </a:lnTo>
                  <a:lnTo>
                    <a:pt x="116948" y="106806"/>
                  </a:lnTo>
                  <a:lnTo>
                    <a:pt x="121158" y="106425"/>
                  </a:lnTo>
                  <a:lnTo>
                    <a:pt x="129917" y="104092"/>
                  </a:lnTo>
                  <a:lnTo>
                    <a:pt x="137414" y="100329"/>
                  </a:lnTo>
                  <a:lnTo>
                    <a:pt x="143676" y="95353"/>
                  </a:lnTo>
                  <a:lnTo>
                    <a:pt x="145165" y="93598"/>
                  </a:lnTo>
                  <a:close/>
                </a:path>
                <a:path w="830579" h="355600">
                  <a:moveTo>
                    <a:pt x="38862" y="0"/>
                  </a:moveTo>
                  <a:lnTo>
                    <a:pt x="0" y="159003"/>
                  </a:lnTo>
                  <a:lnTo>
                    <a:pt x="21082" y="164083"/>
                  </a:lnTo>
                  <a:lnTo>
                    <a:pt x="38354" y="93598"/>
                  </a:lnTo>
                  <a:lnTo>
                    <a:pt x="145165" y="93598"/>
                  </a:lnTo>
                  <a:lnTo>
                    <a:pt x="148614" y="89534"/>
                  </a:lnTo>
                  <a:lnTo>
                    <a:pt x="105283" y="89534"/>
                  </a:lnTo>
                  <a:lnTo>
                    <a:pt x="97536" y="88772"/>
                  </a:lnTo>
                  <a:lnTo>
                    <a:pt x="71803" y="82399"/>
                  </a:lnTo>
                  <a:lnTo>
                    <a:pt x="42799" y="75310"/>
                  </a:lnTo>
                  <a:lnTo>
                    <a:pt x="55625" y="22732"/>
                  </a:lnTo>
                  <a:lnTo>
                    <a:pt x="127269" y="22732"/>
                  </a:lnTo>
                  <a:lnTo>
                    <a:pt x="119229" y="19962"/>
                  </a:lnTo>
                  <a:lnTo>
                    <a:pt x="109347" y="17271"/>
                  </a:lnTo>
                  <a:lnTo>
                    <a:pt x="38862" y="0"/>
                  </a:lnTo>
                  <a:close/>
                </a:path>
                <a:path w="830579" h="355600">
                  <a:moveTo>
                    <a:pt x="116948" y="106806"/>
                  </a:moveTo>
                  <a:lnTo>
                    <a:pt x="99949" y="106806"/>
                  </a:lnTo>
                  <a:lnTo>
                    <a:pt x="111160" y="107330"/>
                  </a:lnTo>
                  <a:lnTo>
                    <a:pt x="116948" y="106806"/>
                  </a:lnTo>
                  <a:close/>
                </a:path>
                <a:path w="830579" h="355600">
                  <a:moveTo>
                    <a:pt x="127269" y="22732"/>
                  </a:moveTo>
                  <a:lnTo>
                    <a:pt x="55625" y="22732"/>
                  </a:lnTo>
                  <a:lnTo>
                    <a:pt x="105918" y="35051"/>
                  </a:lnTo>
                  <a:lnTo>
                    <a:pt x="114063" y="37532"/>
                  </a:lnTo>
                  <a:lnTo>
                    <a:pt x="135509" y="61594"/>
                  </a:lnTo>
                  <a:lnTo>
                    <a:pt x="132334" y="74294"/>
                  </a:lnTo>
                  <a:lnTo>
                    <a:pt x="105283" y="89534"/>
                  </a:lnTo>
                  <a:lnTo>
                    <a:pt x="148614" y="89534"/>
                  </a:lnTo>
                  <a:lnTo>
                    <a:pt x="156749" y="61467"/>
                  </a:lnTo>
                  <a:lnTo>
                    <a:pt x="156106" y="55133"/>
                  </a:lnTo>
                  <a:lnTo>
                    <a:pt x="127730" y="22891"/>
                  </a:lnTo>
                  <a:lnTo>
                    <a:pt x="127269" y="22732"/>
                  </a:lnTo>
                  <a:close/>
                </a:path>
                <a:path w="830579" h="355600">
                  <a:moveTo>
                    <a:pt x="221501" y="89376"/>
                  </a:moveTo>
                  <a:lnTo>
                    <a:pt x="181681" y="104955"/>
                  </a:lnTo>
                  <a:lnTo>
                    <a:pt x="164465" y="139191"/>
                  </a:lnTo>
                  <a:lnTo>
                    <a:pt x="162135" y="152646"/>
                  </a:lnTo>
                  <a:lnTo>
                    <a:pt x="162136" y="165623"/>
                  </a:lnTo>
                  <a:lnTo>
                    <a:pt x="183118" y="202374"/>
                  </a:lnTo>
                  <a:lnTo>
                    <a:pt x="223694" y="213804"/>
                  </a:lnTo>
                  <a:lnTo>
                    <a:pt x="232229" y="212657"/>
                  </a:lnTo>
                  <a:lnTo>
                    <a:pt x="240157" y="210057"/>
                  </a:lnTo>
                  <a:lnTo>
                    <a:pt x="247396" y="206124"/>
                  </a:lnTo>
                  <a:lnTo>
                    <a:pt x="253873" y="200977"/>
                  </a:lnTo>
                  <a:lnTo>
                    <a:pt x="256998" y="197484"/>
                  </a:lnTo>
                  <a:lnTo>
                    <a:pt x="216027" y="197484"/>
                  </a:lnTo>
                  <a:lnTo>
                    <a:pt x="208787" y="195706"/>
                  </a:lnTo>
                  <a:lnTo>
                    <a:pt x="182753" y="165623"/>
                  </a:lnTo>
                  <a:lnTo>
                    <a:pt x="182518" y="157275"/>
                  </a:lnTo>
                  <a:lnTo>
                    <a:pt x="183642" y="148081"/>
                  </a:lnTo>
                  <a:lnTo>
                    <a:pt x="252857" y="148081"/>
                  </a:lnTo>
                  <a:lnTo>
                    <a:pt x="188595" y="132333"/>
                  </a:lnTo>
                  <a:lnTo>
                    <a:pt x="222867" y="106243"/>
                  </a:lnTo>
                  <a:lnTo>
                    <a:pt x="259745" y="106243"/>
                  </a:lnTo>
                  <a:lnTo>
                    <a:pt x="253174" y="100202"/>
                  </a:lnTo>
                  <a:lnTo>
                    <a:pt x="243935" y="94825"/>
                  </a:lnTo>
                  <a:lnTo>
                    <a:pt x="233172" y="91185"/>
                  </a:lnTo>
                  <a:lnTo>
                    <a:pt x="221501" y="89376"/>
                  </a:lnTo>
                  <a:close/>
                </a:path>
                <a:path w="830579" h="355600">
                  <a:moveTo>
                    <a:pt x="244983" y="179577"/>
                  </a:moveTo>
                  <a:lnTo>
                    <a:pt x="240030" y="187070"/>
                  </a:lnTo>
                  <a:lnTo>
                    <a:pt x="234569" y="192023"/>
                  </a:lnTo>
                  <a:lnTo>
                    <a:pt x="222631" y="197103"/>
                  </a:lnTo>
                  <a:lnTo>
                    <a:pt x="216027" y="197484"/>
                  </a:lnTo>
                  <a:lnTo>
                    <a:pt x="256998" y="197484"/>
                  </a:lnTo>
                  <a:lnTo>
                    <a:pt x="259588" y="194591"/>
                  </a:lnTo>
                  <a:lnTo>
                    <a:pt x="264541" y="186943"/>
                  </a:lnTo>
                  <a:lnTo>
                    <a:pt x="244983" y="179577"/>
                  </a:lnTo>
                  <a:close/>
                </a:path>
                <a:path w="830579" h="355600">
                  <a:moveTo>
                    <a:pt x="259745" y="106243"/>
                  </a:moveTo>
                  <a:lnTo>
                    <a:pt x="222867" y="106243"/>
                  </a:lnTo>
                  <a:lnTo>
                    <a:pt x="229489" y="107314"/>
                  </a:lnTo>
                  <a:lnTo>
                    <a:pt x="236341" y="109743"/>
                  </a:lnTo>
                  <a:lnTo>
                    <a:pt x="254381" y="138175"/>
                  </a:lnTo>
                  <a:lnTo>
                    <a:pt x="252857" y="148081"/>
                  </a:lnTo>
                  <a:lnTo>
                    <a:pt x="183642" y="148081"/>
                  </a:lnTo>
                  <a:lnTo>
                    <a:pt x="269494" y="169036"/>
                  </a:lnTo>
                  <a:lnTo>
                    <a:pt x="270129" y="166750"/>
                  </a:lnTo>
                  <a:lnTo>
                    <a:pt x="270658" y="165004"/>
                  </a:lnTo>
                  <a:lnTo>
                    <a:pt x="270891" y="163956"/>
                  </a:lnTo>
                  <a:lnTo>
                    <a:pt x="273224" y="150242"/>
                  </a:lnTo>
                  <a:lnTo>
                    <a:pt x="273367" y="137683"/>
                  </a:lnTo>
                  <a:lnTo>
                    <a:pt x="271319" y="126291"/>
                  </a:lnTo>
                  <a:lnTo>
                    <a:pt x="267081" y="116077"/>
                  </a:lnTo>
                  <a:lnTo>
                    <a:pt x="260889" y="107295"/>
                  </a:lnTo>
                  <a:lnTo>
                    <a:pt x="259745" y="106243"/>
                  </a:lnTo>
                  <a:close/>
                </a:path>
                <a:path w="830579" h="355600">
                  <a:moveTo>
                    <a:pt x="377051" y="233044"/>
                  </a:moveTo>
                  <a:lnTo>
                    <a:pt x="356362" y="233044"/>
                  </a:lnTo>
                  <a:lnTo>
                    <a:pt x="342646" y="289432"/>
                  </a:lnTo>
                  <a:lnTo>
                    <a:pt x="362077" y="294258"/>
                  </a:lnTo>
                  <a:lnTo>
                    <a:pt x="377051" y="233044"/>
                  </a:lnTo>
                  <a:close/>
                </a:path>
                <a:path w="830579" h="355600">
                  <a:moveTo>
                    <a:pt x="336962" y="118363"/>
                  </a:moveTo>
                  <a:lnTo>
                    <a:pt x="301117" y="137413"/>
                  </a:lnTo>
                  <a:lnTo>
                    <a:pt x="285122" y="180746"/>
                  </a:lnTo>
                  <a:lnTo>
                    <a:pt x="284956" y="193405"/>
                  </a:lnTo>
                  <a:lnTo>
                    <a:pt x="287027" y="204991"/>
                  </a:lnTo>
                  <a:lnTo>
                    <a:pt x="312965" y="237110"/>
                  </a:lnTo>
                  <a:lnTo>
                    <a:pt x="328803" y="242061"/>
                  </a:lnTo>
                  <a:lnTo>
                    <a:pt x="334899" y="242061"/>
                  </a:lnTo>
                  <a:lnTo>
                    <a:pt x="340995" y="240537"/>
                  </a:lnTo>
                  <a:lnTo>
                    <a:pt x="347218" y="239140"/>
                  </a:lnTo>
                  <a:lnTo>
                    <a:pt x="352298" y="236600"/>
                  </a:lnTo>
                  <a:lnTo>
                    <a:pt x="356362" y="233044"/>
                  </a:lnTo>
                  <a:lnTo>
                    <a:pt x="377051" y="233044"/>
                  </a:lnTo>
                  <a:lnTo>
                    <a:pt x="378841" y="225726"/>
                  </a:lnTo>
                  <a:lnTo>
                    <a:pt x="334311" y="225726"/>
                  </a:lnTo>
                  <a:lnTo>
                    <a:pt x="328168" y="224916"/>
                  </a:lnTo>
                  <a:lnTo>
                    <a:pt x="304958" y="192738"/>
                  </a:lnTo>
                  <a:lnTo>
                    <a:pt x="305411" y="183294"/>
                  </a:lnTo>
                  <a:lnTo>
                    <a:pt x="319028" y="146387"/>
                  </a:lnTo>
                  <a:lnTo>
                    <a:pt x="342324" y="134830"/>
                  </a:lnTo>
                  <a:lnTo>
                    <a:pt x="373498" y="134830"/>
                  </a:lnTo>
                  <a:lnTo>
                    <a:pt x="368506" y="129000"/>
                  </a:lnTo>
                  <a:lnTo>
                    <a:pt x="360352" y="123404"/>
                  </a:lnTo>
                  <a:lnTo>
                    <a:pt x="350520" y="119760"/>
                  </a:lnTo>
                  <a:lnTo>
                    <a:pt x="343705" y="118598"/>
                  </a:lnTo>
                  <a:lnTo>
                    <a:pt x="336962" y="118363"/>
                  </a:lnTo>
                  <a:close/>
                </a:path>
                <a:path w="830579" h="355600">
                  <a:moveTo>
                    <a:pt x="373498" y="134830"/>
                  </a:moveTo>
                  <a:lnTo>
                    <a:pt x="342324" y="134830"/>
                  </a:lnTo>
                  <a:lnTo>
                    <a:pt x="348615" y="135635"/>
                  </a:lnTo>
                  <a:lnTo>
                    <a:pt x="354615" y="137902"/>
                  </a:lnTo>
                  <a:lnTo>
                    <a:pt x="371601" y="168894"/>
                  </a:lnTo>
                  <a:lnTo>
                    <a:pt x="371082" y="178675"/>
                  </a:lnTo>
                  <a:lnTo>
                    <a:pt x="357578" y="214560"/>
                  </a:lnTo>
                  <a:lnTo>
                    <a:pt x="334311" y="225726"/>
                  </a:lnTo>
                  <a:lnTo>
                    <a:pt x="378841" y="225726"/>
                  </a:lnTo>
                  <a:lnTo>
                    <a:pt x="398332" y="146049"/>
                  </a:lnTo>
                  <a:lnTo>
                    <a:pt x="379730" y="146049"/>
                  </a:lnTo>
                  <a:lnTo>
                    <a:pt x="374969" y="136548"/>
                  </a:lnTo>
                  <a:lnTo>
                    <a:pt x="373498" y="134830"/>
                  </a:lnTo>
                  <a:close/>
                </a:path>
                <a:path w="830579" h="355600">
                  <a:moveTo>
                    <a:pt x="383413" y="130682"/>
                  </a:moveTo>
                  <a:lnTo>
                    <a:pt x="379730" y="146049"/>
                  </a:lnTo>
                  <a:lnTo>
                    <a:pt x="398332" y="146049"/>
                  </a:lnTo>
                  <a:lnTo>
                    <a:pt x="401066" y="134873"/>
                  </a:lnTo>
                  <a:lnTo>
                    <a:pt x="383413" y="130682"/>
                  </a:lnTo>
                  <a:close/>
                </a:path>
                <a:path w="830579" h="355600">
                  <a:moveTo>
                    <a:pt x="500950" y="258952"/>
                  </a:moveTo>
                  <a:lnTo>
                    <a:pt x="482473" y="258952"/>
                  </a:lnTo>
                  <a:lnTo>
                    <a:pt x="478282" y="275843"/>
                  </a:lnTo>
                  <a:lnTo>
                    <a:pt x="495808" y="280034"/>
                  </a:lnTo>
                  <a:lnTo>
                    <a:pt x="500950" y="258952"/>
                  </a:lnTo>
                  <a:close/>
                </a:path>
                <a:path w="830579" h="355600">
                  <a:moveTo>
                    <a:pt x="430530" y="142112"/>
                  </a:moveTo>
                  <a:lnTo>
                    <a:pt x="411075" y="221868"/>
                  </a:lnTo>
                  <a:lnTo>
                    <a:pt x="409956" y="227964"/>
                  </a:lnTo>
                  <a:lnTo>
                    <a:pt x="409829" y="232028"/>
                  </a:lnTo>
                  <a:lnTo>
                    <a:pt x="409575" y="237997"/>
                  </a:lnTo>
                  <a:lnTo>
                    <a:pt x="410464" y="243331"/>
                  </a:lnTo>
                  <a:lnTo>
                    <a:pt x="412369" y="247903"/>
                  </a:lnTo>
                  <a:lnTo>
                    <a:pt x="414274" y="252602"/>
                  </a:lnTo>
                  <a:lnTo>
                    <a:pt x="452415" y="270972"/>
                  </a:lnTo>
                  <a:lnTo>
                    <a:pt x="463026" y="269700"/>
                  </a:lnTo>
                  <a:lnTo>
                    <a:pt x="473041" y="265689"/>
                  </a:lnTo>
                  <a:lnTo>
                    <a:pt x="482473" y="258952"/>
                  </a:lnTo>
                  <a:lnTo>
                    <a:pt x="500950" y="258952"/>
                  </a:lnTo>
                  <a:lnTo>
                    <a:pt x="501910" y="255015"/>
                  </a:lnTo>
                  <a:lnTo>
                    <a:pt x="455041" y="255015"/>
                  </a:lnTo>
                  <a:lnTo>
                    <a:pt x="443357" y="252221"/>
                  </a:lnTo>
                  <a:lnTo>
                    <a:pt x="438785" y="249554"/>
                  </a:lnTo>
                  <a:lnTo>
                    <a:pt x="435483" y="245617"/>
                  </a:lnTo>
                  <a:lnTo>
                    <a:pt x="432181" y="241807"/>
                  </a:lnTo>
                  <a:lnTo>
                    <a:pt x="430657" y="237108"/>
                  </a:lnTo>
                  <a:lnTo>
                    <a:pt x="430657" y="227964"/>
                  </a:lnTo>
                  <a:lnTo>
                    <a:pt x="431927" y="220979"/>
                  </a:lnTo>
                  <a:lnTo>
                    <a:pt x="434467" y="210819"/>
                  </a:lnTo>
                  <a:lnTo>
                    <a:pt x="450088" y="146938"/>
                  </a:lnTo>
                  <a:lnTo>
                    <a:pt x="430530" y="142112"/>
                  </a:lnTo>
                  <a:close/>
                </a:path>
                <a:path w="830579" h="355600">
                  <a:moveTo>
                    <a:pt x="504444" y="160146"/>
                  </a:moveTo>
                  <a:lnTo>
                    <a:pt x="489331" y="221868"/>
                  </a:lnTo>
                  <a:lnTo>
                    <a:pt x="486918" y="231647"/>
                  </a:lnTo>
                  <a:lnTo>
                    <a:pt x="483997" y="238886"/>
                  </a:lnTo>
                  <a:lnTo>
                    <a:pt x="480568" y="243585"/>
                  </a:lnTo>
                  <a:lnTo>
                    <a:pt x="477266" y="248284"/>
                  </a:lnTo>
                  <a:lnTo>
                    <a:pt x="472567" y="251459"/>
                  </a:lnTo>
                  <a:lnTo>
                    <a:pt x="466725" y="253237"/>
                  </a:lnTo>
                  <a:lnTo>
                    <a:pt x="460883" y="254888"/>
                  </a:lnTo>
                  <a:lnTo>
                    <a:pt x="455041" y="255015"/>
                  </a:lnTo>
                  <a:lnTo>
                    <a:pt x="501910" y="255015"/>
                  </a:lnTo>
                  <a:lnTo>
                    <a:pt x="523875" y="164972"/>
                  </a:lnTo>
                  <a:lnTo>
                    <a:pt x="504444" y="160146"/>
                  </a:lnTo>
                  <a:close/>
                </a:path>
                <a:path w="830579" h="355600">
                  <a:moveTo>
                    <a:pt x="590129" y="179419"/>
                  </a:moveTo>
                  <a:lnTo>
                    <a:pt x="550360" y="194944"/>
                  </a:lnTo>
                  <a:lnTo>
                    <a:pt x="533019" y="229234"/>
                  </a:lnTo>
                  <a:lnTo>
                    <a:pt x="530709" y="242689"/>
                  </a:lnTo>
                  <a:lnTo>
                    <a:pt x="530756" y="255666"/>
                  </a:lnTo>
                  <a:lnTo>
                    <a:pt x="551783" y="292417"/>
                  </a:lnTo>
                  <a:lnTo>
                    <a:pt x="592312" y="303847"/>
                  </a:lnTo>
                  <a:lnTo>
                    <a:pt x="600854" y="302700"/>
                  </a:lnTo>
                  <a:lnTo>
                    <a:pt x="608838" y="300100"/>
                  </a:lnTo>
                  <a:lnTo>
                    <a:pt x="616077" y="296167"/>
                  </a:lnTo>
                  <a:lnTo>
                    <a:pt x="622554" y="291020"/>
                  </a:lnTo>
                  <a:lnTo>
                    <a:pt x="625679" y="287527"/>
                  </a:lnTo>
                  <a:lnTo>
                    <a:pt x="584581" y="287527"/>
                  </a:lnTo>
                  <a:lnTo>
                    <a:pt x="577469" y="285749"/>
                  </a:lnTo>
                  <a:lnTo>
                    <a:pt x="551370" y="255666"/>
                  </a:lnTo>
                  <a:lnTo>
                    <a:pt x="551128" y="247318"/>
                  </a:lnTo>
                  <a:lnTo>
                    <a:pt x="552196" y="238124"/>
                  </a:lnTo>
                  <a:lnTo>
                    <a:pt x="621538" y="238124"/>
                  </a:lnTo>
                  <a:lnTo>
                    <a:pt x="557276" y="222376"/>
                  </a:lnTo>
                  <a:lnTo>
                    <a:pt x="591494" y="196232"/>
                  </a:lnTo>
                  <a:lnTo>
                    <a:pt x="628316" y="196232"/>
                  </a:lnTo>
                  <a:lnTo>
                    <a:pt x="621823" y="190245"/>
                  </a:lnTo>
                  <a:lnTo>
                    <a:pt x="612560" y="184868"/>
                  </a:lnTo>
                  <a:lnTo>
                    <a:pt x="601726" y="181228"/>
                  </a:lnTo>
                  <a:lnTo>
                    <a:pt x="590129" y="179419"/>
                  </a:lnTo>
                  <a:close/>
                </a:path>
                <a:path w="830579" h="355600">
                  <a:moveTo>
                    <a:pt x="613664" y="269620"/>
                  </a:moveTo>
                  <a:lnTo>
                    <a:pt x="608584" y="277113"/>
                  </a:lnTo>
                  <a:lnTo>
                    <a:pt x="603123" y="282066"/>
                  </a:lnTo>
                  <a:lnTo>
                    <a:pt x="591185" y="287146"/>
                  </a:lnTo>
                  <a:lnTo>
                    <a:pt x="584581" y="287527"/>
                  </a:lnTo>
                  <a:lnTo>
                    <a:pt x="625679" y="287527"/>
                  </a:lnTo>
                  <a:lnTo>
                    <a:pt x="628269" y="284634"/>
                  </a:lnTo>
                  <a:lnTo>
                    <a:pt x="633222" y="276986"/>
                  </a:lnTo>
                  <a:lnTo>
                    <a:pt x="613664" y="269620"/>
                  </a:lnTo>
                  <a:close/>
                </a:path>
                <a:path w="830579" h="355600">
                  <a:moveTo>
                    <a:pt x="628316" y="196232"/>
                  </a:moveTo>
                  <a:lnTo>
                    <a:pt x="591494" y="196232"/>
                  </a:lnTo>
                  <a:lnTo>
                    <a:pt x="598043" y="197230"/>
                  </a:lnTo>
                  <a:lnTo>
                    <a:pt x="604950" y="199733"/>
                  </a:lnTo>
                  <a:lnTo>
                    <a:pt x="623062" y="228218"/>
                  </a:lnTo>
                  <a:lnTo>
                    <a:pt x="621538" y="238124"/>
                  </a:lnTo>
                  <a:lnTo>
                    <a:pt x="552196" y="238124"/>
                  </a:lnTo>
                  <a:lnTo>
                    <a:pt x="638175" y="259079"/>
                  </a:lnTo>
                  <a:lnTo>
                    <a:pt x="638810" y="256793"/>
                  </a:lnTo>
                  <a:lnTo>
                    <a:pt x="639445" y="253999"/>
                  </a:lnTo>
                  <a:lnTo>
                    <a:pt x="641850" y="240285"/>
                  </a:lnTo>
                  <a:lnTo>
                    <a:pt x="642016" y="227726"/>
                  </a:lnTo>
                  <a:lnTo>
                    <a:pt x="639945" y="216334"/>
                  </a:lnTo>
                  <a:lnTo>
                    <a:pt x="635635" y="206120"/>
                  </a:lnTo>
                  <a:lnTo>
                    <a:pt x="629515" y="197338"/>
                  </a:lnTo>
                  <a:lnTo>
                    <a:pt x="628316" y="196232"/>
                  </a:lnTo>
                  <a:close/>
                </a:path>
                <a:path w="830579" h="355600">
                  <a:moveTo>
                    <a:pt x="649224" y="281177"/>
                  </a:moveTo>
                  <a:lnTo>
                    <a:pt x="663049" y="318107"/>
                  </a:lnTo>
                  <a:lnTo>
                    <a:pt x="702500" y="332089"/>
                  </a:lnTo>
                  <a:lnTo>
                    <a:pt x="708787" y="332055"/>
                  </a:lnTo>
                  <a:lnTo>
                    <a:pt x="740362" y="316229"/>
                  </a:lnTo>
                  <a:lnTo>
                    <a:pt x="702183" y="316229"/>
                  </a:lnTo>
                  <a:lnTo>
                    <a:pt x="684276" y="311911"/>
                  </a:lnTo>
                  <a:lnTo>
                    <a:pt x="677926" y="308101"/>
                  </a:lnTo>
                  <a:lnTo>
                    <a:pt x="670052" y="297433"/>
                  </a:lnTo>
                  <a:lnTo>
                    <a:pt x="668401" y="290829"/>
                  </a:lnTo>
                  <a:lnTo>
                    <a:pt x="669290" y="282828"/>
                  </a:lnTo>
                  <a:lnTo>
                    <a:pt x="649224" y="281177"/>
                  </a:lnTo>
                  <a:close/>
                </a:path>
                <a:path w="830579" h="355600">
                  <a:moveTo>
                    <a:pt x="703453" y="206882"/>
                  </a:moveTo>
                  <a:lnTo>
                    <a:pt x="692150" y="207390"/>
                  </a:lnTo>
                  <a:lnTo>
                    <a:pt x="687578" y="208279"/>
                  </a:lnTo>
                  <a:lnTo>
                    <a:pt x="684022" y="209803"/>
                  </a:lnTo>
                  <a:lnTo>
                    <a:pt x="679196" y="211708"/>
                  </a:lnTo>
                  <a:lnTo>
                    <a:pt x="675132" y="214502"/>
                  </a:lnTo>
                  <a:lnTo>
                    <a:pt x="668274" y="222122"/>
                  </a:lnTo>
                  <a:lnTo>
                    <a:pt x="665988" y="226567"/>
                  </a:lnTo>
                  <a:lnTo>
                    <a:pt x="664718" y="231774"/>
                  </a:lnTo>
                  <a:lnTo>
                    <a:pt x="663511" y="236600"/>
                  </a:lnTo>
                  <a:lnTo>
                    <a:pt x="685657" y="269382"/>
                  </a:lnTo>
                  <a:lnTo>
                    <a:pt x="712597" y="284225"/>
                  </a:lnTo>
                  <a:lnTo>
                    <a:pt x="718693" y="288035"/>
                  </a:lnTo>
                  <a:lnTo>
                    <a:pt x="720979" y="290321"/>
                  </a:lnTo>
                  <a:lnTo>
                    <a:pt x="724154" y="293877"/>
                  </a:lnTo>
                  <a:lnTo>
                    <a:pt x="725071" y="297433"/>
                  </a:lnTo>
                  <a:lnTo>
                    <a:pt x="725053" y="298322"/>
                  </a:lnTo>
                  <a:lnTo>
                    <a:pt x="724154" y="302259"/>
                  </a:lnTo>
                  <a:lnTo>
                    <a:pt x="722884" y="307085"/>
                  </a:lnTo>
                  <a:lnTo>
                    <a:pt x="719709" y="310895"/>
                  </a:lnTo>
                  <a:lnTo>
                    <a:pt x="714502" y="313435"/>
                  </a:lnTo>
                  <a:lnTo>
                    <a:pt x="709295" y="316102"/>
                  </a:lnTo>
                  <a:lnTo>
                    <a:pt x="702183" y="316229"/>
                  </a:lnTo>
                  <a:lnTo>
                    <a:pt x="740362" y="316229"/>
                  </a:lnTo>
                  <a:lnTo>
                    <a:pt x="743077" y="311530"/>
                  </a:lnTo>
                  <a:lnTo>
                    <a:pt x="744728" y="305053"/>
                  </a:lnTo>
                  <a:lnTo>
                    <a:pt x="746332" y="298513"/>
                  </a:lnTo>
                  <a:lnTo>
                    <a:pt x="746340" y="297433"/>
                  </a:lnTo>
                  <a:lnTo>
                    <a:pt x="746125" y="292480"/>
                  </a:lnTo>
                  <a:lnTo>
                    <a:pt x="716018" y="262685"/>
                  </a:lnTo>
                  <a:lnTo>
                    <a:pt x="698119" y="252729"/>
                  </a:lnTo>
                  <a:lnTo>
                    <a:pt x="692785" y="249681"/>
                  </a:lnTo>
                  <a:lnTo>
                    <a:pt x="691007" y="248538"/>
                  </a:lnTo>
                  <a:lnTo>
                    <a:pt x="687959" y="246252"/>
                  </a:lnTo>
                  <a:lnTo>
                    <a:pt x="685927" y="243966"/>
                  </a:lnTo>
                  <a:lnTo>
                    <a:pt x="684911" y="241426"/>
                  </a:lnTo>
                  <a:lnTo>
                    <a:pt x="683768" y="239013"/>
                  </a:lnTo>
                  <a:lnTo>
                    <a:pt x="683514" y="236600"/>
                  </a:lnTo>
                  <a:lnTo>
                    <a:pt x="685165" y="230123"/>
                  </a:lnTo>
                  <a:lnTo>
                    <a:pt x="687832" y="227075"/>
                  </a:lnTo>
                  <a:lnTo>
                    <a:pt x="696976" y="223011"/>
                  </a:lnTo>
                  <a:lnTo>
                    <a:pt x="744333" y="223011"/>
                  </a:lnTo>
                  <a:lnTo>
                    <a:pt x="738124" y="218566"/>
                  </a:lnTo>
                  <a:lnTo>
                    <a:pt x="731901" y="214375"/>
                  </a:lnTo>
                  <a:lnTo>
                    <a:pt x="724281" y="211073"/>
                  </a:lnTo>
                  <a:lnTo>
                    <a:pt x="715264" y="208914"/>
                  </a:lnTo>
                  <a:lnTo>
                    <a:pt x="709168" y="207390"/>
                  </a:lnTo>
                  <a:lnTo>
                    <a:pt x="703453" y="206882"/>
                  </a:lnTo>
                  <a:close/>
                </a:path>
                <a:path w="830579" h="355600">
                  <a:moveTo>
                    <a:pt x="744333" y="223011"/>
                  </a:moveTo>
                  <a:lnTo>
                    <a:pt x="696976" y="223011"/>
                  </a:lnTo>
                  <a:lnTo>
                    <a:pt x="703707" y="223138"/>
                  </a:lnTo>
                  <a:lnTo>
                    <a:pt x="712724" y="225297"/>
                  </a:lnTo>
                  <a:lnTo>
                    <a:pt x="733774" y="244601"/>
                  </a:lnTo>
                  <a:lnTo>
                    <a:pt x="733298" y="250316"/>
                  </a:lnTo>
                  <a:lnTo>
                    <a:pt x="752983" y="252348"/>
                  </a:lnTo>
                  <a:lnTo>
                    <a:pt x="753618" y="244601"/>
                  </a:lnTo>
                  <a:lnTo>
                    <a:pt x="752729" y="238124"/>
                  </a:lnTo>
                  <a:lnTo>
                    <a:pt x="750570" y="232917"/>
                  </a:lnTo>
                  <a:lnTo>
                    <a:pt x="748411" y="227583"/>
                  </a:lnTo>
                  <a:lnTo>
                    <a:pt x="744333" y="223011"/>
                  </a:lnTo>
                  <a:close/>
                </a:path>
                <a:path w="830579" h="355600">
                  <a:moveTo>
                    <a:pt x="776986" y="226694"/>
                  </a:moveTo>
                  <a:lnTo>
                    <a:pt x="773303" y="241934"/>
                  </a:lnTo>
                  <a:lnTo>
                    <a:pt x="787654" y="245490"/>
                  </a:lnTo>
                  <a:lnTo>
                    <a:pt x="771525" y="311657"/>
                  </a:lnTo>
                  <a:lnTo>
                    <a:pt x="768604" y="323341"/>
                  </a:lnTo>
                  <a:lnTo>
                    <a:pt x="767608" y="330199"/>
                  </a:lnTo>
                  <a:lnTo>
                    <a:pt x="767580" y="331850"/>
                  </a:lnTo>
                  <a:lnTo>
                    <a:pt x="768242" y="335406"/>
                  </a:lnTo>
                  <a:lnTo>
                    <a:pt x="768858" y="339343"/>
                  </a:lnTo>
                  <a:lnTo>
                    <a:pt x="770890" y="343026"/>
                  </a:lnTo>
                  <a:lnTo>
                    <a:pt x="774319" y="346201"/>
                  </a:lnTo>
                  <a:lnTo>
                    <a:pt x="777621" y="349376"/>
                  </a:lnTo>
                  <a:lnTo>
                    <a:pt x="805180" y="355472"/>
                  </a:lnTo>
                  <a:lnTo>
                    <a:pt x="806577" y="337438"/>
                  </a:lnTo>
                  <a:lnTo>
                    <a:pt x="802894" y="337184"/>
                  </a:lnTo>
                  <a:lnTo>
                    <a:pt x="799973" y="336676"/>
                  </a:lnTo>
                  <a:lnTo>
                    <a:pt x="797814" y="336168"/>
                  </a:lnTo>
                  <a:lnTo>
                    <a:pt x="794893" y="335406"/>
                  </a:lnTo>
                  <a:lnTo>
                    <a:pt x="792734" y="334390"/>
                  </a:lnTo>
                  <a:lnTo>
                    <a:pt x="791464" y="333120"/>
                  </a:lnTo>
                  <a:lnTo>
                    <a:pt x="790067" y="331850"/>
                  </a:lnTo>
                  <a:lnTo>
                    <a:pt x="789305" y="330199"/>
                  </a:lnTo>
                  <a:lnTo>
                    <a:pt x="789051" y="328548"/>
                  </a:lnTo>
                  <a:lnTo>
                    <a:pt x="788670" y="326770"/>
                  </a:lnTo>
                  <a:lnTo>
                    <a:pt x="789305" y="323087"/>
                  </a:lnTo>
                  <a:lnTo>
                    <a:pt x="790575" y="317499"/>
                  </a:lnTo>
                  <a:lnTo>
                    <a:pt x="807085" y="250189"/>
                  </a:lnTo>
                  <a:lnTo>
                    <a:pt x="827809" y="250189"/>
                  </a:lnTo>
                  <a:lnTo>
                    <a:pt x="830326" y="239775"/>
                  </a:lnTo>
                  <a:lnTo>
                    <a:pt x="810768" y="234949"/>
                  </a:lnTo>
                  <a:lnTo>
                    <a:pt x="811913" y="230250"/>
                  </a:lnTo>
                  <a:lnTo>
                    <a:pt x="791337" y="230250"/>
                  </a:lnTo>
                  <a:lnTo>
                    <a:pt x="776986" y="226694"/>
                  </a:lnTo>
                  <a:close/>
                </a:path>
                <a:path w="830579" h="355600">
                  <a:moveTo>
                    <a:pt x="827809" y="250189"/>
                  </a:moveTo>
                  <a:lnTo>
                    <a:pt x="807085" y="250189"/>
                  </a:lnTo>
                  <a:lnTo>
                    <a:pt x="826643" y="255015"/>
                  </a:lnTo>
                  <a:lnTo>
                    <a:pt x="827809" y="250189"/>
                  </a:lnTo>
                  <a:close/>
                </a:path>
                <a:path w="830579" h="355600">
                  <a:moveTo>
                    <a:pt x="820547" y="194817"/>
                  </a:moveTo>
                  <a:lnTo>
                    <a:pt x="798322" y="201675"/>
                  </a:lnTo>
                  <a:lnTo>
                    <a:pt x="791337" y="230250"/>
                  </a:lnTo>
                  <a:lnTo>
                    <a:pt x="811913" y="230250"/>
                  </a:lnTo>
                  <a:lnTo>
                    <a:pt x="820547" y="19481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8622" y="3932554"/>
              <a:ext cx="974328" cy="448214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751963" y="4783328"/>
            <a:ext cx="1972945" cy="986155"/>
            <a:chOff x="2751963" y="4783328"/>
            <a:chExt cx="1972945" cy="98615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7593" y="5326443"/>
              <a:ext cx="981136" cy="44284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751963" y="4786757"/>
              <a:ext cx="1972945" cy="942340"/>
            </a:xfrm>
            <a:custGeom>
              <a:avLst/>
              <a:gdLst/>
              <a:ahLst/>
              <a:cxnLst/>
              <a:rect l="l" t="t" r="r" b="b"/>
              <a:pathLst>
                <a:path w="1972945" h="942339">
                  <a:moveTo>
                    <a:pt x="1969643" y="13843"/>
                  </a:moveTo>
                  <a:lnTo>
                    <a:pt x="1885569" y="0"/>
                  </a:lnTo>
                  <a:lnTo>
                    <a:pt x="1894979" y="30314"/>
                  </a:lnTo>
                  <a:lnTo>
                    <a:pt x="0" y="617347"/>
                  </a:lnTo>
                  <a:lnTo>
                    <a:pt x="3810" y="629539"/>
                  </a:lnTo>
                  <a:lnTo>
                    <a:pt x="1898751" y="42481"/>
                  </a:lnTo>
                  <a:lnTo>
                    <a:pt x="1908175" y="72771"/>
                  </a:lnTo>
                  <a:lnTo>
                    <a:pt x="1956384" y="26543"/>
                  </a:lnTo>
                  <a:lnTo>
                    <a:pt x="1969643" y="13843"/>
                  </a:lnTo>
                  <a:close/>
                </a:path>
                <a:path w="1972945" h="942339">
                  <a:moveTo>
                    <a:pt x="1972564" y="324739"/>
                  </a:moveTo>
                  <a:lnTo>
                    <a:pt x="1968881" y="312547"/>
                  </a:lnTo>
                  <a:lnTo>
                    <a:pt x="89471" y="899464"/>
                  </a:lnTo>
                  <a:lnTo>
                    <a:pt x="80010" y="869162"/>
                  </a:lnTo>
                  <a:lnTo>
                    <a:pt x="18669" y="928243"/>
                  </a:lnTo>
                  <a:lnTo>
                    <a:pt x="102743" y="941895"/>
                  </a:lnTo>
                  <a:lnTo>
                    <a:pt x="94449" y="915377"/>
                  </a:lnTo>
                  <a:lnTo>
                    <a:pt x="93268" y="911606"/>
                  </a:lnTo>
                  <a:lnTo>
                    <a:pt x="1972564" y="32473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50946" y="4783328"/>
              <a:ext cx="843915" cy="349250"/>
            </a:xfrm>
            <a:custGeom>
              <a:avLst/>
              <a:gdLst/>
              <a:ahLst/>
              <a:cxnLst/>
              <a:rect l="l" t="t" r="r" b="b"/>
              <a:pathLst>
                <a:path w="843914" h="349250">
                  <a:moveTo>
                    <a:pt x="97111" y="168322"/>
                  </a:moveTo>
                  <a:lnTo>
                    <a:pt x="89344" y="168846"/>
                  </a:lnTo>
                  <a:lnTo>
                    <a:pt x="80434" y="170227"/>
                  </a:lnTo>
                  <a:lnTo>
                    <a:pt x="70357" y="172466"/>
                  </a:lnTo>
                  <a:lnTo>
                    <a:pt x="0" y="189865"/>
                  </a:lnTo>
                  <a:lnTo>
                    <a:pt x="39243" y="348742"/>
                  </a:lnTo>
                  <a:lnTo>
                    <a:pt x="60325" y="343535"/>
                  </a:lnTo>
                  <a:lnTo>
                    <a:pt x="42799" y="272923"/>
                  </a:lnTo>
                  <a:lnTo>
                    <a:pt x="67182" y="266954"/>
                  </a:lnTo>
                  <a:lnTo>
                    <a:pt x="72643" y="265557"/>
                  </a:lnTo>
                  <a:lnTo>
                    <a:pt x="76581" y="264922"/>
                  </a:lnTo>
                  <a:lnTo>
                    <a:pt x="79120" y="264795"/>
                  </a:lnTo>
                  <a:lnTo>
                    <a:pt x="124755" y="264795"/>
                  </a:lnTo>
                  <a:lnTo>
                    <a:pt x="123878" y="264191"/>
                  </a:lnTo>
                  <a:lnTo>
                    <a:pt x="118237" y="260858"/>
                  </a:lnTo>
                  <a:lnTo>
                    <a:pt x="114681" y="258953"/>
                  </a:lnTo>
                  <a:lnTo>
                    <a:pt x="109855" y="257429"/>
                  </a:lnTo>
                  <a:lnTo>
                    <a:pt x="103631" y="256032"/>
                  </a:lnTo>
                  <a:lnTo>
                    <a:pt x="106368" y="254762"/>
                  </a:lnTo>
                  <a:lnTo>
                    <a:pt x="38354" y="254762"/>
                  </a:lnTo>
                  <a:lnTo>
                    <a:pt x="25273" y="202184"/>
                  </a:lnTo>
                  <a:lnTo>
                    <a:pt x="75565" y="189738"/>
                  </a:lnTo>
                  <a:lnTo>
                    <a:pt x="83945" y="188162"/>
                  </a:lnTo>
                  <a:lnTo>
                    <a:pt x="91360" y="187801"/>
                  </a:lnTo>
                  <a:lnTo>
                    <a:pt x="131701" y="187801"/>
                  </a:lnTo>
                  <a:lnTo>
                    <a:pt x="129381" y="184282"/>
                  </a:lnTo>
                  <a:lnTo>
                    <a:pt x="125094" y="179451"/>
                  </a:lnTo>
                  <a:lnTo>
                    <a:pt x="118999" y="173355"/>
                  </a:lnTo>
                  <a:lnTo>
                    <a:pt x="111759" y="169799"/>
                  </a:lnTo>
                  <a:lnTo>
                    <a:pt x="103758" y="168656"/>
                  </a:lnTo>
                  <a:lnTo>
                    <a:pt x="97111" y="168322"/>
                  </a:lnTo>
                  <a:close/>
                </a:path>
                <a:path w="843914" h="349250">
                  <a:moveTo>
                    <a:pt x="124755" y="264795"/>
                  </a:moveTo>
                  <a:lnTo>
                    <a:pt x="82550" y="264795"/>
                  </a:lnTo>
                  <a:lnTo>
                    <a:pt x="86106" y="265430"/>
                  </a:lnTo>
                  <a:lnTo>
                    <a:pt x="89789" y="266700"/>
                  </a:lnTo>
                  <a:lnTo>
                    <a:pt x="123570" y="292735"/>
                  </a:lnTo>
                  <a:lnTo>
                    <a:pt x="152781" y="320548"/>
                  </a:lnTo>
                  <a:lnTo>
                    <a:pt x="179196" y="314071"/>
                  </a:lnTo>
                  <a:lnTo>
                    <a:pt x="140969" y="277622"/>
                  </a:lnTo>
                  <a:lnTo>
                    <a:pt x="135256" y="272573"/>
                  </a:lnTo>
                  <a:lnTo>
                    <a:pt x="129555" y="268097"/>
                  </a:lnTo>
                  <a:lnTo>
                    <a:pt x="124755" y="264795"/>
                  </a:lnTo>
                  <a:close/>
                </a:path>
                <a:path w="843914" h="349250">
                  <a:moveTo>
                    <a:pt x="225615" y="178728"/>
                  </a:moveTo>
                  <a:lnTo>
                    <a:pt x="185836" y="197147"/>
                  </a:lnTo>
                  <a:lnTo>
                    <a:pt x="173203" y="235077"/>
                  </a:lnTo>
                  <a:lnTo>
                    <a:pt x="173325" y="241173"/>
                  </a:lnTo>
                  <a:lnTo>
                    <a:pt x="185578" y="278892"/>
                  </a:lnTo>
                  <a:lnTo>
                    <a:pt x="221599" y="302212"/>
                  </a:lnTo>
                  <a:lnTo>
                    <a:pt x="232995" y="302484"/>
                  </a:lnTo>
                  <a:lnTo>
                    <a:pt x="245237" y="300482"/>
                  </a:lnTo>
                  <a:lnTo>
                    <a:pt x="254642" y="297505"/>
                  </a:lnTo>
                  <a:lnTo>
                    <a:pt x="262858" y="293528"/>
                  </a:lnTo>
                  <a:lnTo>
                    <a:pt x="269882" y="288551"/>
                  </a:lnTo>
                  <a:lnTo>
                    <a:pt x="272840" y="285521"/>
                  </a:lnTo>
                  <a:lnTo>
                    <a:pt x="234277" y="285521"/>
                  </a:lnTo>
                  <a:lnTo>
                    <a:pt x="227504" y="285194"/>
                  </a:lnTo>
                  <a:lnTo>
                    <a:pt x="196850" y="253873"/>
                  </a:lnTo>
                  <a:lnTo>
                    <a:pt x="262652" y="237617"/>
                  </a:lnTo>
                  <a:lnTo>
                    <a:pt x="193929" y="237617"/>
                  </a:lnTo>
                  <a:lnTo>
                    <a:pt x="193190" y="230237"/>
                  </a:lnTo>
                  <a:lnTo>
                    <a:pt x="193643" y="223345"/>
                  </a:lnTo>
                  <a:lnTo>
                    <a:pt x="195286" y="216953"/>
                  </a:lnTo>
                  <a:lnTo>
                    <a:pt x="225809" y="195445"/>
                  </a:lnTo>
                  <a:lnTo>
                    <a:pt x="265590" y="195445"/>
                  </a:lnTo>
                  <a:lnTo>
                    <a:pt x="264449" y="193988"/>
                  </a:lnTo>
                  <a:lnTo>
                    <a:pt x="255905" y="186944"/>
                  </a:lnTo>
                  <a:lnTo>
                    <a:pt x="246380" y="181967"/>
                  </a:lnTo>
                  <a:lnTo>
                    <a:pt x="236283" y="179228"/>
                  </a:lnTo>
                  <a:lnTo>
                    <a:pt x="225615" y="178728"/>
                  </a:lnTo>
                  <a:close/>
                </a:path>
                <a:path w="843914" h="349250">
                  <a:moveTo>
                    <a:pt x="286639" y="250825"/>
                  </a:moveTo>
                  <a:lnTo>
                    <a:pt x="265811" y="253365"/>
                  </a:lnTo>
                  <a:lnTo>
                    <a:pt x="264921" y="262255"/>
                  </a:lnTo>
                  <a:lnTo>
                    <a:pt x="262381" y="269240"/>
                  </a:lnTo>
                  <a:lnTo>
                    <a:pt x="254127" y="279273"/>
                  </a:lnTo>
                  <a:lnTo>
                    <a:pt x="248539" y="282702"/>
                  </a:lnTo>
                  <a:lnTo>
                    <a:pt x="241300" y="284480"/>
                  </a:lnTo>
                  <a:lnTo>
                    <a:pt x="234277" y="285521"/>
                  </a:lnTo>
                  <a:lnTo>
                    <a:pt x="272840" y="285521"/>
                  </a:lnTo>
                  <a:lnTo>
                    <a:pt x="275717" y="282575"/>
                  </a:lnTo>
                  <a:lnTo>
                    <a:pt x="280334" y="275738"/>
                  </a:lnTo>
                  <a:lnTo>
                    <a:pt x="283702" y="268176"/>
                  </a:lnTo>
                  <a:lnTo>
                    <a:pt x="285807" y="259875"/>
                  </a:lnTo>
                  <a:lnTo>
                    <a:pt x="286639" y="250825"/>
                  </a:lnTo>
                  <a:close/>
                </a:path>
                <a:path w="843914" h="349250">
                  <a:moveTo>
                    <a:pt x="131701" y="187801"/>
                  </a:moveTo>
                  <a:lnTo>
                    <a:pt x="91360" y="187801"/>
                  </a:lnTo>
                  <a:lnTo>
                    <a:pt x="97799" y="188630"/>
                  </a:lnTo>
                  <a:lnTo>
                    <a:pt x="103251" y="190627"/>
                  </a:lnTo>
                  <a:lnTo>
                    <a:pt x="109855" y="194183"/>
                  </a:lnTo>
                  <a:lnTo>
                    <a:pt x="114173" y="199644"/>
                  </a:lnTo>
                  <a:lnTo>
                    <a:pt x="115951" y="207137"/>
                  </a:lnTo>
                  <a:lnTo>
                    <a:pt x="117220" y="212217"/>
                  </a:lnTo>
                  <a:lnTo>
                    <a:pt x="117093" y="217424"/>
                  </a:lnTo>
                  <a:lnTo>
                    <a:pt x="115316" y="222377"/>
                  </a:lnTo>
                  <a:lnTo>
                    <a:pt x="113538" y="227457"/>
                  </a:lnTo>
                  <a:lnTo>
                    <a:pt x="38354" y="254762"/>
                  </a:lnTo>
                  <a:lnTo>
                    <a:pt x="106368" y="254762"/>
                  </a:lnTo>
                  <a:lnTo>
                    <a:pt x="137042" y="225609"/>
                  </a:lnTo>
                  <a:lnTo>
                    <a:pt x="138999" y="210040"/>
                  </a:lnTo>
                  <a:lnTo>
                    <a:pt x="137668" y="201803"/>
                  </a:lnTo>
                  <a:lnTo>
                    <a:pt x="135655" y="195445"/>
                  </a:lnTo>
                  <a:lnTo>
                    <a:pt x="132905" y="189626"/>
                  </a:lnTo>
                  <a:lnTo>
                    <a:pt x="131701" y="187801"/>
                  </a:lnTo>
                  <a:close/>
                </a:path>
                <a:path w="843914" h="349250">
                  <a:moveTo>
                    <a:pt x="265590" y="195445"/>
                  </a:moveTo>
                  <a:lnTo>
                    <a:pt x="225809" y="195445"/>
                  </a:lnTo>
                  <a:lnTo>
                    <a:pt x="232695" y="195992"/>
                  </a:lnTo>
                  <a:lnTo>
                    <a:pt x="239248" y="198112"/>
                  </a:lnTo>
                  <a:lnTo>
                    <a:pt x="245491" y="201803"/>
                  </a:lnTo>
                  <a:lnTo>
                    <a:pt x="250698" y="205613"/>
                  </a:lnTo>
                  <a:lnTo>
                    <a:pt x="255016" y="212217"/>
                  </a:lnTo>
                  <a:lnTo>
                    <a:pt x="258191" y="221742"/>
                  </a:lnTo>
                  <a:lnTo>
                    <a:pt x="193929" y="237617"/>
                  </a:lnTo>
                  <a:lnTo>
                    <a:pt x="262652" y="237617"/>
                  </a:lnTo>
                  <a:lnTo>
                    <a:pt x="282702" y="232664"/>
                  </a:lnTo>
                  <a:lnTo>
                    <a:pt x="281558" y="227457"/>
                  </a:lnTo>
                  <a:lnTo>
                    <a:pt x="277300" y="214268"/>
                  </a:lnTo>
                  <a:lnTo>
                    <a:pt x="271589" y="203104"/>
                  </a:lnTo>
                  <a:lnTo>
                    <a:pt x="265590" y="195445"/>
                  </a:lnTo>
                  <a:close/>
                </a:path>
                <a:path w="843914" h="349250">
                  <a:moveTo>
                    <a:pt x="410026" y="249047"/>
                  </a:moveTo>
                  <a:lnTo>
                    <a:pt x="389381" y="249047"/>
                  </a:lnTo>
                  <a:lnTo>
                    <a:pt x="403225" y="305435"/>
                  </a:lnTo>
                  <a:lnTo>
                    <a:pt x="422782" y="300609"/>
                  </a:lnTo>
                  <a:lnTo>
                    <a:pt x="410026" y="249047"/>
                  </a:lnTo>
                  <a:close/>
                </a:path>
                <a:path w="843914" h="349250">
                  <a:moveTo>
                    <a:pt x="341979" y="150125"/>
                  </a:moveTo>
                  <a:lnTo>
                    <a:pt x="303877" y="170132"/>
                  </a:lnTo>
                  <a:lnTo>
                    <a:pt x="295134" y="197733"/>
                  </a:lnTo>
                  <a:lnTo>
                    <a:pt x="295180" y="206502"/>
                  </a:lnTo>
                  <a:lnTo>
                    <a:pt x="307689" y="247094"/>
                  </a:lnTo>
                  <a:lnTo>
                    <a:pt x="342836" y="272018"/>
                  </a:lnTo>
                  <a:lnTo>
                    <a:pt x="352742" y="272833"/>
                  </a:lnTo>
                  <a:lnTo>
                    <a:pt x="362839" y="271399"/>
                  </a:lnTo>
                  <a:lnTo>
                    <a:pt x="369062" y="269875"/>
                  </a:lnTo>
                  <a:lnTo>
                    <a:pt x="374523" y="267081"/>
                  </a:lnTo>
                  <a:lnTo>
                    <a:pt x="379221" y="262890"/>
                  </a:lnTo>
                  <a:lnTo>
                    <a:pt x="384048" y="258699"/>
                  </a:lnTo>
                  <a:lnTo>
                    <a:pt x="386164" y="255768"/>
                  </a:lnTo>
                  <a:lnTo>
                    <a:pt x="354125" y="255768"/>
                  </a:lnTo>
                  <a:lnTo>
                    <a:pt x="347805" y="255158"/>
                  </a:lnTo>
                  <a:lnTo>
                    <a:pt x="317881" y="218313"/>
                  </a:lnTo>
                  <a:lnTo>
                    <a:pt x="315229" y="197929"/>
                  </a:lnTo>
                  <a:lnTo>
                    <a:pt x="316077" y="189595"/>
                  </a:lnTo>
                  <a:lnTo>
                    <a:pt x="343669" y="165608"/>
                  </a:lnTo>
                  <a:lnTo>
                    <a:pt x="389382" y="165608"/>
                  </a:lnTo>
                  <a:lnTo>
                    <a:pt x="388283" y="161163"/>
                  </a:lnTo>
                  <a:lnTo>
                    <a:pt x="369696" y="161163"/>
                  </a:lnTo>
                  <a:lnTo>
                    <a:pt x="361029" y="154975"/>
                  </a:lnTo>
                  <a:lnTo>
                    <a:pt x="351789" y="151288"/>
                  </a:lnTo>
                  <a:lnTo>
                    <a:pt x="341979" y="150125"/>
                  </a:lnTo>
                  <a:close/>
                </a:path>
                <a:path w="843914" h="349250">
                  <a:moveTo>
                    <a:pt x="389382" y="165608"/>
                  </a:moveTo>
                  <a:lnTo>
                    <a:pt x="343669" y="165608"/>
                  </a:lnTo>
                  <a:lnTo>
                    <a:pt x="349980" y="166370"/>
                  </a:lnTo>
                  <a:lnTo>
                    <a:pt x="356242" y="168656"/>
                  </a:lnTo>
                  <a:lnTo>
                    <a:pt x="380492" y="204724"/>
                  </a:lnTo>
                  <a:lnTo>
                    <a:pt x="382844" y="224282"/>
                  </a:lnTo>
                  <a:lnTo>
                    <a:pt x="381849" y="232084"/>
                  </a:lnTo>
                  <a:lnTo>
                    <a:pt x="354125" y="255768"/>
                  </a:lnTo>
                  <a:lnTo>
                    <a:pt x="386164" y="255768"/>
                  </a:lnTo>
                  <a:lnTo>
                    <a:pt x="387350" y="254127"/>
                  </a:lnTo>
                  <a:lnTo>
                    <a:pt x="389381" y="249047"/>
                  </a:lnTo>
                  <a:lnTo>
                    <a:pt x="410026" y="249047"/>
                  </a:lnTo>
                  <a:lnTo>
                    <a:pt x="389382" y="165608"/>
                  </a:lnTo>
                  <a:close/>
                </a:path>
                <a:path w="843914" h="349250">
                  <a:moveTo>
                    <a:pt x="432434" y="129286"/>
                  </a:moveTo>
                  <a:lnTo>
                    <a:pt x="432562" y="213741"/>
                  </a:lnTo>
                  <a:lnTo>
                    <a:pt x="467868" y="243967"/>
                  </a:lnTo>
                  <a:lnTo>
                    <a:pt x="474599" y="243713"/>
                  </a:lnTo>
                  <a:lnTo>
                    <a:pt x="481330" y="242062"/>
                  </a:lnTo>
                  <a:lnTo>
                    <a:pt x="491952" y="238132"/>
                  </a:lnTo>
                  <a:lnTo>
                    <a:pt x="500776" y="232060"/>
                  </a:lnTo>
                  <a:lnTo>
                    <a:pt x="506135" y="225806"/>
                  </a:lnTo>
                  <a:lnTo>
                    <a:pt x="475233" y="225806"/>
                  </a:lnTo>
                  <a:lnTo>
                    <a:pt x="469900" y="225552"/>
                  </a:lnTo>
                  <a:lnTo>
                    <a:pt x="465328" y="223520"/>
                  </a:lnTo>
                  <a:lnTo>
                    <a:pt x="460629" y="221615"/>
                  </a:lnTo>
                  <a:lnTo>
                    <a:pt x="456945" y="218313"/>
                  </a:lnTo>
                  <a:lnTo>
                    <a:pt x="454532" y="213487"/>
                  </a:lnTo>
                  <a:lnTo>
                    <a:pt x="452755" y="210058"/>
                  </a:lnTo>
                  <a:lnTo>
                    <a:pt x="450723" y="203327"/>
                  </a:lnTo>
                  <a:lnTo>
                    <a:pt x="445553" y="182499"/>
                  </a:lnTo>
                  <a:lnTo>
                    <a:pt x="432434" y="129286"/>
                  </a:lnTo>
                  <a:close/>
                </a:path>
                <a:path w="843914" h="349250">
                  <a:moveTo>
                    <a:pt x="531533" y="213487"/>
                  </a:moveTo>
                  <a:lnTo>
                    <a:pt x="513080" y="213487"/>
                  </a:lnTo>
                  <a:lnTo>
                    <a:pt x="517270" y="230505"/>
                  </a:lnTo>
                  <a:lnTo>
                    <a:pt x="534669" y="226187"/>
                  </a:lnTo>
                  <a:lnTo>
                    <a:pt x="531533" y="213487"/>
                  </a:lnTo>
                  <a:close/>
                </a:path>
                <a:path w="843914" h="349250">
                  <a:moveTo>
                    <a:pt x="506221" y="110998"/>
                  </a:moveTo>
                  <a:lnTo>
                    <a:pt x="486664" y="115824"/>
                  </a:lnTo>
                  <a:lnTo>
                    <a:pt x="504317" y="187325"/>
                  </a:lnTo>
                  <a:lnTo>
                    <a:pt x="505206" y="195072"/>
                  </a:lnTo>
                  <a:lnTo>
                    <a:pt x="481076" y="224282"/>
                  </a:lnTo>
                  <a:lnTo>
                    <a:pt x="475233" y="225806"/>
                  </a:lnTo>
                  <a:lnTo>
                    <a:pt x="506135" y="225806"/>
                  </a:lnTo>
                  <a:lnTo>
                    <a:pt x="507815" y="223845"/>
                  </a:lnTo>
                  <a:lnTo>
                    <a:pt x="513080" y="213487"/>
                  </a:lnTo>
                  <a:lnTo>
                    <a:pt x="531533" y="213487"/>
                  </a:lnTo>
                  <a:lnTo>
                    <a:pt x="506221" y="110998"/>
                  </a:lnTo>
                  <a:close/>
                </a:path>
                <a:path w="843914" h="349250">
                  <a:moveTo>
                    <a:pt x="383413" y="141478"/>
                  </a:moveTo>
                  <a:lnTo>
                    <a:pt x="365887" y="145796"/>
                  </a:lnTo>
                  <a:lnTo>
                    <a:pt x="369696" y="161163"/>
                  </a:lnTo>
                  <a:lnTo>
                    <a:pt x="388283" y="161163"/>
                  </a:lnTo>
                  <a:lnTo>
                    <a:pt x="383413" y="141478"/>
                  </a:lnTo>
                  <a:close/>
                </a:path>
                <a:path w="843914" h="349250">
                  <a:moveTo>
                    <a:pt x="593935" y="87649"/>
                  </a:moveTo>
                  <a:lnTo>
                    <a:pt x="554190" y="105981"/>
                  </a:lnTo>
                  <a:lnTo>
                    <a:pt x="541468" y="141605"/>
                  </a:lnTo>
                  <a:lnTo>
                    <a:pt x="541591" y="149850"/>
                  </a:lnTo>
                  <a:lnTo>
                    <a:pt x="553989" y="187817"/>
                  </a:lnTo>
                  <a:lnTo>
                    <a:pt x="589962" y="211089"/>
                  </a:lnTo>
                  <a:lnTo>
                    <a:pt x="601350" y="211369"/>
                  </a:lnTo>
                  <a:lnTo>
                    <a:pt x="613537" y="209423"/>
                  </a:lnTo>
                  <a:lnTo>
                    <a:pt x="622962" y="206446"/>
                  </a:lnTo>
                  <a:lnTo>
                    <a:pt x="631221" y="202469"/>
                  </a:lnTo>
                  <a:lnTo>
                    <a:pt x="638290" y="197492"/>
                  </a:lnTo>
                  <a:lnTo>
                    <a:pt x="641327" y="194391"/>
                  </a:lnTo>
                  <a:lnTo>
                    <a:pt x="602632" y="194391"/>
                  </a:lnTo>
                  <a:lnTo>
                    <a:pt x="595836" y="194071"/>
                  </a:lnTo>
                  <a:lnTo>
                    <a:pt x="565277" y="162814"/>
                  </a:lnTo>
                  <a:lnTo>
                    <a:pt x="631495" y="146431"/>
                  </a:lnTo>
                  <a:lnTo>
                    <a:pt x="562356" y="146431"/>
                  </a:lnTo>
                  <a:lnTo>
                    <a:pt x="561631" y="139192"/>
                  </a:lnTo>
                  <a:lnTo>
                    <a:pt x="561800" y="136271"/>
                  </a:lnTo>
                  <a:lnTo>
                    <a:pt x="562070" y="132159"/>
                  </a:lnTo>
                  <a:lnTo>
                    <a:pt x="594127" y="104259"/>
                  </a:lnTo>
                  <a:lnTo>
                    <a:pt x="633990" y="104259"/>
                  </a:lnTo>
                  <a:lnTo>
                    <a:pt x="632856" y="102802"/>
                  </a:lnTo>
                  <a:lnTo>
                    <a:pt x="624332" y="95758"/>
                  </a:lnTo>
                  <a:lnTo>
                    <a:pt x="614787" y="90801"/>
                  </a:lnTo>
                  <a:lnTo>
                    <a:pt x="604646" y="88106"/>
                  </a:lnTo>
                  <a:lnTo>
                    <a:pt x="593935" y="87649"/>
                  </a:lnTo>
                  <a:close/>
                </a:path>
                <a:path w="843914" h="349250">
                  <a:moveTo>
                    <a:pt x="654939" y="159639"/>
                  </a:moveTo>
                  <a:lnTo>
                    <a:pt x="634238" y="162179"/>
                  </a:lnTo>
                  <a:lnTo>
                    <a:pt x="633221" y="171196"/>
                  </a:lnTo>
                  <a:lnTo>
                    <a:pt x="630682" y="178181"/>
                  </a:lnTo>
                  <a:lnTo>
                    <a:pt x="602632" y="194391"/>
                  </a:lnTo>
                  <a:lnTo>
                    <a:pt x="641327" y="194391"/>
                  </a:lnTo>
                  <a:lnTo>
                    <a:pt x="644144" y="191516"/>
                  </a:lnTo>
                  <a:lnTo>
                    <a:pt x="648743" y="184656"/>
                  </a:lnTo>
                  <a:lnTo>
                    <a:pt x="652065" y="177053"/>
                  </a:lnTo>
                  <a:lnTo>
                    <a:pt x="654127" y="168709"/>
                  </a:lnTo>
                  <a:lnTo>
                    <a:pt x="654939" y="159639"/>
                  </a:lnTo>
                  <a:close/>
                </a:path>
                <a:path w="843914" h="349250">
                  <a:moveTo>
                    <a:pt x="633990" y="104259"/>
                  </a:moveTo>
                  <a:lnTo>
                    <a:pt x="594127" y="104259"/>
                  </a:lnTo>
                  <a:lnTo>
                    <a:pt x="601043" y="104806"/>
                  </a:lnTo>
                  <a:lnTo>
                    <a:pt x="607601" y="106926"/>
                  </a:lnTo>
                  <a:lnTo>
                    <a:pt x="613791" y="110617"/>
                  </a:lnTo>
                  <a:lnTo>
                    <a:pt x="619125" y="114427"/>
                  </a:lnTo>
                  <a:lnTo>
                    <a:pt x="623316" y="121158"/>
                  </a:lnTo>
                  <a:lnTo>
                    <a:pt x="626618" y="130556"/>
                  </a:lnTo>
                  <a:lnTo>
                    <a:pt x="562356" y="146431"/>
                  </a:lnTo>
                  <a:lnTo>
                    <a:pt x="631495" y="146431"/>
                  </a:lnTo>
                  <a:lnTo>
                    <a:pt x="651002" y="141605"/>
                  </a:lnTo>
                  <a:lnTo>
                    <a:pt x="649858" y="136271"/>
                  </a:lnTo>
                  <a:lnTo>
                    <a:pt x="645620" y="123082"/>
                  </a:lnTo>
                  <a:lnTo>
                    <a:pt x="639952" y="111918"/>
                  </a:lnTo>
                  <a:lnTo>
                    <a:pt x="633990" y="104259"/>
                  </a:lnTo>
                  <a:close/>
                </a:path>
                <a:path w="843914" h="349250">
                  <a:moveTo>
                    <a:pt x="689609" y="148082"/>
                  </a:moveTo>
                  <a:lnTo>
                    <a:pt x="671068" y="155956"/>
                  </a:lnTo>
                  <a:lnTo>
                    <a:pt x="675356" y="164008"/>
                  </a:lnTo>
                  <a:lnTo>
                    <a:pt x="680418" y="170656"/>
                  </a:lnTo>
                  <a:lnTo>
                    <a:pt x="686266" y="175922"/>
                  </a:lnTo>
                  <a:lnTo>
                    <a:pt x="692912" y="179832"/>
                  </a:lnTo>
                  <a:lnTo>
                    <a:pt x="700482" y="182310"/>
                  </a:lnTo>
                  <a:lnTo>
                    <a:pt x="709088" y="183276"/>
                  </a:lnTo>
                  <a:lnTo>
                    <a:pt x="718718" y="182743"/>
                  </a:lnTo>
                  <a:lnTo>
                    <a:pt x="756565" y="166878"/>
                  </a:lnTo>
                  <a:lnTo>
                    <a:pt x="716407" y="166878"/>
                  </a:lnTo>
                  <a:lnTo>
                    <a:pt x="709041" y="166497"/>
                  </a:lnTo>
                  <a:lnTo>
                    <a:pt x="703071" y="163703"/>
                  </a:lnTo>
                  <a:lnTo>
                    <a:pt x="697103" y="160782"/>
                  </a:lnTo>
                  <a:lnTo>
                    <a:pt x="692657" y="155575"/>
                  </a:lnTo>
                  <a:lnTo>
                    <a:pt x="689609" y="148082"/>
                  </a:lnTo>
                  <a:close/>
                </a:path>
                <a:path w="843914" h="349250">
                  <a:moveTo>
                    <a:pt x="713358" y="58420"/>
                  </a:moveTo>
                  <a:lnTo>
                    <a:pt x="705104" y="59055"/>
                  </a:lnTo>
                  <a:lnTo>
                    <a:pt x="696087" y="61341"/>
                  </a:lnTo>
                  <a:lnTo>
                    <a:pt x="690118" y="62738"/>
                  </a:lnTo>
                  <a:lnTo>
                    <a:pt x="660654" y="94742"/>
                  </a:lnTo>
                  <a:lnTo>
                    <a:pt x="660654" y="99822"/>
                  </a:lnTo>
                  <a:lnTo>
                    <a:pt x="663320" y="110617"/>
                  </a:lnTo>
                  <a:lnTo>
                    <a:pt x="665988" y="115443"/>
                  </a:lnTo>
                  <a:lnTo>
                    <a:pt x="670052" y="119380"/>
                  </a:lnTo>
                  <a:lnTo>
                    <a:pt x="673989" y="123317"/>
                  </a:lnTo>
                  <a:lnTo>
                    <a:pt x="728599" y="129286"/>
                  </a:lnTo>
                  <a:lnTo>
                    <a:pt x="735838" y="129794"/>
                  </a:lnTo>
                  <a:lnTo>
                    <a:pt x="748411" y="144780"/>
                  </a:lnTo>
                  <a:lnTo>
                    <a:pt x="747394" y="149606"/>
                  </a:lnTo>
                  <a:lnTo>
                    <a:pt x="740537" y="159004"/>
                  </a:lnTo>
                  <a:lnTo>
                    <a:pt x="734314" y="162433"/>
                  </a:lnTo>
                  <a:lnTo>
                    <a:pt x="725296" y="164719"/>
                  </a:lnTo>
                  <a:lnTo>
                    <a:pt x="716407" y="166878"/>
                  </a:lnTo>
                  <a:lnTo>
                    <a:pt x="756565" y="166878"/>
                  </a:lnTo>
                  <a:lnTo>
                    <a:pt x="768350" y="139319"/>
                  </a:lnTo>
                  <a:lnTo>
                    <a:pt x="766730" y="132461"/>
                  </a:lnTo>
                  <a:lnTo>
                    <a:pt x="765175" y="126238"/>
                  </a:lnTo>
                  <a:lnTo>
                    <a:pt x="762254" y="121031"/>
                  </a:lnTo>
                  <a:lnTo>
                    <a:pt x="757936" y="117348"/>
                  </a:lnTo>
                  <a:lnTo>
                    <a:pt x="753744" y="113538"/>
                  </a:lnTo>
                  <a:lnTo>
                    <a:pt x="701294" y="108077"/>
                  </a:lnTo>
                  <a:lnTo>
                    <a:pt x="695198" y="107823"/>
                  </a:lnTo>
                  <a:lnTo>
                    <a:pt x="679195" y="93980"/>
                  </a:lnTo>
                  <a:lnTo>
                    <a:pt x="680339" y="90043"/>
                  </a:lnTo>
                  <a:lnTo>
                    <a:pt x="683387" y="86233"/>
                  </a:lnTo>
                  <a:lnTo>
                    <a:pt x="686434" y="82296"/>
                  </a:lnTo>
                  <a:lnTo>
                    <a:pt x="692531" y="79248"/>
                  </a:lnTo>
                  <a:lnTo>
                    <a:pt x="701420" y="76962"/>
                  </a:lnTo>
                  <a:lnTo>
                    <a:pt x="709041" y="75184"/>
                  </a:lnTo>
                  <a:lnTo>
                    <a:pt x="746632" y="75184"/>
                  </a:lnTo>
                  <a:lnTo>
                    <a:pt x="742950" y="69850"/>
                  </a:lnTo>
                  <a:lnTo>
                    <a:pt x="738505" y="66167"/>
                  </a:lnTo>
                  <a:lnTo>
                    <a:pt x="734187" y="62484"/>
                  </a:lnTo>
                  <a:lnTo>
                    <a:pt x="728344" y="60198"/>
                  </a:lnTo>
                  <a:lnTo>
                    <a:pt x="713358" y="58420"/>
                  </a:lnTo>
                  <a:close/>
                </a:path>
                <a:path w="843914" h="349250">
                  <a:moveTo>
                    <a:pt x="797736" y="60071"/>
                  </a:moveTo>
                  <a:lnTo>
                    <a:pt x="777240" y="60071"/>
                  </a:lnTo>
                  <a:lnTo>
                    <a:pt x="794442" y="129794"/>
                  </a:lnTo>
                  <a:lnTo>
                    <a:pt x="796417" y="138049"/>
                  </a:lnTo>
                  <a:lnTo>
                    <a:pt x="799211" y="145542"/>
                  </a:lnTo>
                  <a:lnTo>
                    <a:pt x="804164" y="152019"/>
                  </a:lnTo>
                  <a:lnTo>
                    <a:pt x="807593" y="154305"/>
                  </a:lnTo>
                  <a:lnTo>
                    <a:pt x="816482" y="156845"/>
                  </a:lnTo>
                  <a:lnTo>
                    <a:pt x="822325" y="156591"/>
                  </a:lnTo>
                  <a:lnTo>
                    <a:pt x="829309" y="154813"/>
                  </a:lnTo>
                  <a:lnTo>
                    <a:pt x="833755" y="153797"/>
                  </a:lnTo>
                  <a:lnTo>
                    <a:pt x="838454" y="152019"/>
                  </a:lnTo>
                  <a:lnTo>
                    <a:pt x="843661" y="149479"/>
                  </a:lnTo>
                  <a:lnTo>
                    <a:pt x="838080" y="136525"/>
                  </a:lnTo>
                  <a:lnTo>
                    <a:pt x="822959" y="136525"/>
                  </a:lnTo>
                  <a:lnTo>
                    <a:pt x="819404" y="135509"/>
                  </a:lnTo>
                  <a:lnTo>
                    <a:pt x="818007" y="134493"/>
                  </a:lnTo>
                  <a:lnTo>
                    <a:pt x="816679" y="132842"/>
                  </a:lnTo>
                  <a:lnTo>
                    <a:pt x="815848" y="131699"/>
                  </a:lnTo>
                  <a:lnTo>
                    <a:pt x="814578" y="128143"/>
                  </a:lnTo>
                  <a:lnTo>
                    <a:pt x="797736" y="60071"/>
                  </a:lnTo>
                  <a:close/>
                </a:path>
                <a:path w="843914" h="349250">
                  <a:moveTo>
                    <a:pt x="836549" y="132969"/>
                  </a:moveTo>
                  <a:lnTo>
                    <a:pt x="833246" y="134239"/>
                  </a:lnTo>
                  <a:lnTo>
                    <a:pt x="830453" y="135255"/>
                  </a:lnTo>
                  <a:lnTo>
                    <a:pt x="828167" y="135763"/>
                  </a:lnTo>
                  <a:lnTo>
                    <a:pt x="825373" y="136525"/>
                  </a:lnTo>
                  <a:lnTo>
                    <a:pt x="838080" y="136525"/>
                  </a:lnTo>
                  <a:lnTo>
                    <a:pt x="836549" y="132969"/>
                  </a:lnTo>
                  <a:close/>
                </a:path>
                <a:path w="843914" h="349250">
                  <a:moveTo>
                    <a:pt x="746632" y="75184"/>
                  </a:moveTo>
                  <a:lnTo>
                    <a:pt x="709041" y="75184"/>
                  </a:lnTo>
                  <a:lnTo>
                    <a:pt x="715264" y="75311"/>
                  </a:lnTo>
                  <a:lnTo>
                    <a:pt x="720344" y="77597"/>
                  </a:lnTo>
                  <a:lnTo>
                    <a:pt x="725296" y="79883"/>
                  </a:lnTo>
                  <a:lnTo>
                    <a:pt x="728980" y="83947"/>
                  </a:lnTo>
                  <a:lnTo>
                    <a:pt x="731266" y="89662"/>
                  </a:lnTo>
                  <a:lnTo>
                    <a:pt x="749681" y="82296"/>
                  </a:lnTo>
                  <a:lnTo>
                    <a:pt x="746632" y="75184"/>
                  </a:lnTo>
                  <a:close/>
                </a:path>
                <a:path w="843914" h="349250">
                  <a:moveTo>
                    <a:pt x="782828" y="0"/>
                  </a:moveTo>
                  <a:lnTo>
                    <a:pt x="766444" y="16383"/>
                  </a:lnTo>
                  <a:lnTo>
                    <a:pt x="773430" y="44958"/>
                  </a:lnTo>
                  <a:lnTo>
                    <a:pt x="759079" y="48514"/>
                  </a:lnTo>
                  <a:lnTo>
                    <a:pt x="762889" y="63627"/>
                  </a:lnTo>
                  <a:lnTo>
                    <a:pt x="777240" y="60071"/>
                  </a:lnTo>
                  <a:lnTo>
                    <a:pt x="797736" y="60071"/>
                  </a:lnTo>
                  <a:lnTo>
                    <a:pt x="796544" y="55245"/>
                  </a:lnTo>
                  <a:lnTo>
                    <a:pt x="816229" y="50419"/>
                  </a:lnTo>
                  <a:lnTo>
                    <a:pt x="813635" y="40132"/>
                  </a:lnTo>
                  <a:lnTo>
                    <a:pt x="792861" y="40132"/>
                  </a:lnTo>
                  <a:lnTo>
                    <a:pt x="782828" y="0"/>
                  </a:lnTo>
                  <a:close/>
                </a:path>
                <a:path w="843914" h="349250">
                  <a:moveTo>
                    <a:pt x="812419" y="35306"/>
                  </a:moveTo>
                  <a:lnTo>
                    <a:pt x="792861" y="40132"/>
                  </a:lnTo>
                  <a:lnTo>
                    <a:pt x="813635" y="40132"/>
                  </a:lnTo>
                  <a:lnTo>
                    <a:pt x="812419" y="3530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70152" y="1562227"/>
            <a:ext cx="8775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Local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8108" y="1562227"/>
            <a:ext cx="1270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Remote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71844" y="3848100"/>
            <a:ext cx="943610" cy="381000"/>
          </a:xfrm>
          <a:custGeom>
            <a:avLst/>
            <a:gdLst/>
            <a:ahLst/>
            <a:cxnLst/>
            <a:rect l="l" t="t" r="r" b="b"/>
            <a:pathLst>
              <a:path w="943609" h="381000">
                <a:moveTo>
                  <a:pt x="943483" y="336550"/>
                </a:moveTo>
                <a:lnTo>
                  <a:pt x="76200" y="336550"/>
                </a:lnTo>
                <a:lnTo>
                  <a:pt x="76200" y="304800"/>
                </a:lnTo>
                <a:lnTo>
                  <a:pt x="0" y="342900"/>
                </a:lnTo>
                <a:lnTo>
                  <a:pt x="76200" y="381000"/>
                </a:lnTo>
                <a:lnTo>
                  <a:pt x="76200" y="349250"/>
                </a:lnTo>
                <a:lnTo>
                  <a:pt x="943483" y="349250"/>
                </a:lnTo>
                <a:lnTo>
                  <a:pt x="943483" y="336550"/>
                </a:lnTo>
                <a:close/>
              </a:path>
              <a:path w="943609" h="381000">
                <a:moveTo>
                  <a:pt x="943483" y="38100"/>
                </a:moveTo>
                <a:lnTo>
                  <a:pt x="930783" y="31750"/>
                </a:lnTo>
                <a:lnTo>
                  <a:pt x="867283" y="0"/>
                </a:lnTo>
                <a:lnTo>
                  <a:pt x="867283" y="31750"/>
                </a:lnTo>
                <a:lnTo>
                  <a:pt x="0" y="31750"/>
                </a:lnTo>
                <a:lnTo>
                  <a:pt x="0" y="44450"/>
                </a:lnTo>
                <a:lnTo>
                  <a:pt x="867283" y="44450"/>
                </a:lnTo>
                <a:lnTo>
                  <a:pt x="867283" y="76200"/>
                </a:lnTo>
                <a:lnTo>
                  <a:pt x="930783" y="44450"/>
                </a:lnTo>
                <a:lnTo>
                  <a:pt x="94348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Forms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732915"/>
            <a:ext cx="8419465" cy="413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90245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collection</a:t>
            </a:r>
            <a:r>
              <a:rPr sz="2400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4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HTML</a:t>
            </a:r>
            <a:r>
              <a:rPr sz="24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elements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embedded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within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page.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Purpose</a:t>
            </a:r>
            <a:endParaRPr sz="2400">
              <a:latin typeface="Calibri"/>
              <a:cs typeface="Calibri"/>
            </a:endParaRPr>
          </a:p>
          <a:p>
            <a:pPr marL="862965" marR="5080" lvl="1" indent="-393700">
              <a:lnSpc>
                <a:spcPct val="100000"/>
              </a:lnSpc>
              <a:spcBef>
                <a:spcPts val="55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collect</a:t>
            </a:r>
            <a:r>
              <a:rPr sz="22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2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from</a:t>
            </a:r>
            <a:r>
              <a:rPr sz="22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users</a:t>
            </a:r>
            <a:r>
              <a:rPr sz="22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(client),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200" b="1" dirty="0">
                <a:solidFill>
                  <a:srgbClr val="005392"/>
                </a:solidFill>
                <a:latin typeface="Calibri"/>
                <a:cs typeface="Calibri"/>
              </a:rPr>
              <a:t>submitted</a:t>
            </a:r>
            <a:r>
              <a:rPr sz="2200" b="1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5392"/>
                </a:solidFill>
                <a:latin typeface="Calibri"/>
                <a:cs typeface="Calibri"/>
              </a:rPr>
              <a:t>to</a:t>
            </a:r>
            <a:r>
              <a:rPr sz="2200" b="1" spc="-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2200" b="1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005392"/>
                </a:solidFill>
                <a:latin typeface="Calibri"/>
                <a:cs typeface="Calibri"/>
              </a:rPr>
              <a:t>server-</a:t>
            </a:r>
            <a:r>
              <a:rPr sz="2200" b="1" dirty="0">
                <a:solidFill>
                  <a:srgbClr val="005392"/>
                </a:solidFill>
                <a:latin typeface="Calibri"/>
                <a:cs typeface="Calibri"/>
              </a:rPr>
              <a:t>side</a:t>
            </a:r>
            <a:r>
              <a:rPr sz="2200" b="1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5392"/>
                </a:solidFill>
                <a:latin typeface="Calibri"/>
                <a:cs typeface="Calibri"/>
              </a:rPr>
              <a:t>program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/script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generating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dynamic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pages</a:t>
            </a:r>
            <a:endParaRPr sz="2200">
              <a:latin typeface="Calibri"/>
              <a:cs typeface="Calibri"/>
            </a:endParaRPr>
          </a:p>
          <a:p>
            <a:pPr marL="862965" marR="69215" lvl="1" indent="-393700">
              <a:lnSpc>
                <a:spcPct val="100000"/>
              </a:lnSpc>
              <a:spcBef>
                <a:spcPts val="525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adding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types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elements,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create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different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fields,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such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text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fields,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pull-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down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menus,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checkboxes,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on.</a:t>
            </a:r>
            <a:endParaRPr sz="2200">
              <a:latin typeface="Calibri"/>
              <a:cs typeface="Calibri"/>
            </a:endParaRPr>
          </a:p>
          <a:p>
            <a:pPr marL="355600" marR="78740" indent="-342900">
              <a:lnSpc>
                <a:spcPct val="100000"/>
              </a:lnSpc>
              <a:spcBef>
                <a:spcPts val="46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forms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start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opening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&lt;form&gt;</a:t>
            </a:r>
            <a:r>
              <a:rPr sz="2400" spc="-8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tag,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end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with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closing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&lt;/form&gt;</a:t>
            </a:r>
            <a:r>
              <a:rPr sz="2400" spc="-5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tag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Forms’</a:t>
            </a:r>
            <a:r>
              <a:rPr spc="-35" dirty="0"/>
              <a:t> </a:t>
            </a:r>
            <a:r>
              <a:rPr spc="-10" dirty="0"/>
              <a:t>attributes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141532"/>
            <a:ext cx="8178165" cy="3291204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attributes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within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opening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&lt;form&gt;</a:t>
            </a:r>
            <a:r>
              <a:rPr sz="2400" spc="-8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tag: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2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2"/>
              </a:rPr>
              <a:t>action</a:t>
            </a:r>
            <a:r>
              <a:rPr sz="2000" spc="-760" dirty="0">
                <a:solidFill>
                  <a:srgbClr val="009999"/>
                </a:solidFill>
                <a:latin typeface="Courier New"/>
                <a:cs typeface="Courier New"/>
                <a:hlinkClick r:id="rId2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attribute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defines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where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to:</a:t>
            </a:r>
            <a:endParaRPr sz="2000">
              <a:latin typeface="Calibri"/>
              <a:cs typeface="Calibri"/>
            </a:endParaRPr>
          </a:p>
          <a:p>
            <a:pPr marL="1259205" marR="6985" lvl="2" indent="-332740">
              <a:lnSpc>
                <a:spcPts val="2320"/>
              </a:lnSpc>
              <a:spcBef>
                <a:spcPts val="705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normally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pointing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server-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side</a:t>
            </a:r>
            <a:r>
              <a:rPr sz="20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program/script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but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it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mailto</a:t>
            </a:r>
            <a:r>
              <a:rPr sz="2000" spc="-75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95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either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absolute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relative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3"/>
              </a:rPr>
              <a:t>method</a:t>
            </a:r>
            <a:r>
              <a:rPr sz="2000" spc="-760" dirty="0">
                <a:solidFill>
                  <a:srgbClr val="009999"/>
                </a:solidFill>
                <a:latin typeface="Courier New"/>
                <a:cs typeface="Courier New"/>
                <a:hlinkClick r:id="rId3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attribute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tells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how</a:t>
            </a:r>
            <a:r>
              <a:rPr sz="20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send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form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1259205" marR="5080" lvl="2" indent="-332740">
              <a:lnSpc>
                <a:spcPct val="100000"/>
              </a:lnSpc>
              <a:spcBef>
                <a:spcPts val="565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sending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small</a:t>
            </a:r>
            <a:r>
              <a:rPr sz="20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amounts</a:t>
            </a:r>
            <a:r>
              <a:rPr sz="20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makes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easy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resubmit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POST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send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much</a:t>
            </a:r>
            <a:r>
              <a:rPr sz="20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larger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amounts</a:t>
            </a:r>
            <a:r>
              <a:rPr sz="20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200" y="4800600"/>
            <a:ext cx="5567172" cy="14798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101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Courier New"/>
                <a:cs typeface="Courier New"/>
              </a:rPr>
              <a:t>&lt;input&gt;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25041"/>
            <a:ext cx="8509000" cy="2981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&lt;input&gt;</a:t>
            </a:r>
            <a:r>
              <a:rPr sz="2000" spc="-1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within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&lt;form&gt;</a:t>
            </a:r>
            <a:r>
              <a:rPr sz="2000" spc="-10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element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declare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input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80"/>
              </a:spcBef>
            </a:pP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controls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allow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users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input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Attributes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(e.g.):</a:t>
            </a:r>
            <a:endParaRPr sz="2000">
              <a:latin typeface="Calibri"/>
              <a:cs typeface="Calibri"/>
            </a:endParaRPr>
          </a:p>
          <a:p>
            <a:pPr marL="1259205" marR="838200" lvl="2" indent="-332740">
              <a:lnSpc>
                <a:spcPct val="100000"/>
              </a:lnSpc>
              <a:spcBef>
                <a:spcPts val="440"/>
              </a:spcBef>
              <a:buSzPct val="80555"/>
              <a:buFont typeface="Wingdings"/>
              <a:buChar char=""/>
              <a:tabLst>
                <a:tab pos="1259205" algn="l"/>
              </a:tabLst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Type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specifies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type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&lt;input&gt;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element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display,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text,</a:t>
            </a:r>
            <a:r>
              <a:rPr sz="1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button,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checkbox,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30"/>
              </a:spcBef>
              <a:buSzPct val="80555"/>
              <a:buFont typeface="Wingdings"/>
              <a:buChar char=""/>
              <a:tabLst>
                <a:tab pos="1259205" algn="l"/>
              </a:tabLst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Name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specifies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name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&lt;input&gt;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element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75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Q:</a:t>
            </a:r>
            <a:r>
              <a:rPr sz="20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2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“name”</a:t>
            </a:r>
            <a:r>
              <a:rPr sz="20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attribute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used?</a:t>
            </a:r>
            <a:endParaRPr sz="2000">
              <a:latin typeface="Calibri"/>
              <a:cs typeface="Calibri"/>
            </a:endParaRPr>
          </a:p>
          <a:p>
            <a:pPr marL="862965" marR="5080" lvl="1" indent="-393700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A: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side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JavaScript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script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uses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retrieve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entered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user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input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field.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4495800"/>
            <a:ext cx="6303263" cy="1676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102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996" y="5155731"/>
            <a:ext cx="2753264" cy="10138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1524000"/>
            <a:ext cx="5567172" cy="34000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103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Form:</a:t>
            </a:r>
            <a:r>
              <a:rPr spc="5" dirty="0"/>
              <a:t> </a:t>
            </a:r>
            <a:r>
              <a:rPr spc="-35" dirty="0">
                <a:latin typeface="Courier New"/>
                <a:cs typeface="Courier New"/>
              </a:rPr>
              <a:t>&lt;input&gt;</a:t>
            </a:r>
            <a:r>
              <a:rPr spc="-1290" dirty="0">
                <a:latin typeface="Courier New"/>
                <a:cs typeface="Courier New"/>
              </a:rPr>
              <a:t> </a:t>
            </a:r>
            <a:r>
              <a:rPr spc="-10" dirty="0"/>
              <a:t>controls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581281"/>
            <a:ext cx="6593840" cy="44386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1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&lt;</a:t>
            </a:r>
            <a:r>
              <a:rPr sz="2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2"/>
              </a:rPr>
              <a:t>input</a:t>
            </a:r>
            <a:r>
              <a:rPr sz="2400" spc="-75" dirty="0">
                <a:solidFill>
                  <a:srgbClr val="009999"/>
                </a:solidFill>
                <a:latin typeface="Courier New"/>
                <a:cs typeface="Courier New"/>
              </a:rPr>
              <a:t> </a:t>
            </a:r>
            <a:r>
              <a:rPr sz="2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3"/>
              </a:rPr>
              <a:t>type</a:t>
            </a: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="…"</a:t>
            </a:r>
            <a:r>
              <a:rPr sz="2400" spc="-7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…&gt;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various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input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controls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2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type="checkbox"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check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box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type="radio"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radio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button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type="text"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one-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line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text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box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0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default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type)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type="password"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password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input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box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type="file"</a:t>
            </a:r>
            <a:r>
              <a:rPr sz="2000" spc="-74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(*):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input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field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  <a:spcBef>
                <a:spcPts val="80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“Browse…”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button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localizing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local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file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type="button"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clickable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button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type="submit"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submission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button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type="image"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image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submission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button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type="reset"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reset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button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(for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clearing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fields)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type="hidden"</a:t>
            </a:r>
            <a:r>
              <a:rPr sz="2000" spc="-74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(*):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hidden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input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field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9400" y="2362200"/>
            <a:ext cx="2362200" cy="25085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Forms:</a:t>
            </a:r>
            <a:r>
              <a:rPr spc="-45" dirty="0"/>
              <a:t> </a:t>
            </a:r>
            <a:r>
              <a:rPr dirty="0"/>
              <a:t>two</a:t>
            </a:r>
            <a:r>
              <a:rPr spc="-45" dirty="0"/>
              <a:t> </a:t>
            </a:r>
            <a:r>
              <a:rPr dirty="0"/>
              <a:t>data</a:t>
            </a:r>
            <a:r>
              <a:rPr spc="-65" dirty="0"/>
              <a:t> </a:t>
            </a:r>
            <a:r>
              <a:rPr dirty="0"/>
              <a:t>submission</a:t>
            </a:r>
            <a:r>
              <a:rPr spc="-55" dirty="0"/>
              <a:t> </a:t>
            </a:r>
            <a:r>
              <a:rPr spc="-10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309090"/>
            <a:ext cx="8503920" cy="48190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00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b="1" spc="-10" dirty="0">
                <a:solidFill>
                  <a:srgbClr val="B59B0C"/>
                </a:solidFill>
                <a:latin typeface="Courier New"/>
                <a:cs typeface="Courier New"/>
              </a:rPr>
              <a:t>method="get"</a:t>
            </a:r>
            <a:r>
              <a:rPr sz="2000" b="1" spc="-745" dirty="0">
                <a:solidFill>
                  <a:srgbClr val="B59B0C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(the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default</a:t>
            </a:r>
            <a:r>
              <a:rPr sz="20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method)</a:t>
            </a:r>
            <a:endParaRPr sz="2000">
              <a:latin typeface="Calibri"/>
              <a:cs typeface="Calibri"/>
            </a:endParaRPr>
          </a:p>
          <a:p>
            <a:pPr marL="862965" marR="276225" lvl="1" indent="-393700">
              <a:lnSpc>
                <a:spcPts val="2330"/>
              </a:lnSpc>
              <a:spcBef>
                <a:spcPts val="44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URL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encoded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appended</a:t>
            </a:r>
            <a:r>
              <a:rPr sz="20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URL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receiver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(i.e.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action</a:t>
            </a:r>
            <a:r>
              <a:rPr sz="2000" spc="-75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attribute)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query</a:t>
            </a:r>
            <a:r>
              <a:rPr sz="20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469900" marR="107950">
              <a:lnSpc>
                <a:spcPct val="101099"/>
              </a:lnSpc>
              <a:spcBef>
                <a:spcPts val="95"/>
              </a:spcBef>
            </a:pP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…/process_form.php?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name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8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urier New"/>
                <a:cs typeface="Courier New"/>
              </a:rPr>
              <a:t>Manos+Panaousis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&amp;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mail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8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urier New"/>
                <a:cs typeface="Courier New"/>
              </a:rPr>
              <a:t>e.Panaousis@s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8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urier New"/>
                <a:cs typeface="Courier New"/>
              </a:rPr>
              <a:t>urrey.ac.uk</a:t>
            </a:r>
            <a:endParaRPr sz="1800">
              <a:latin typeface="Courier New"/>
              <a:cs typeface="Courier New"/>
            </a:endParaRPr>
          </a:p>
          <a:p>
            <a:pPr marL="862965" lvl="1" indent="-393065">
              <a:lnSpc>
                <a:spcPct val="100000"/>
              </a:lnSpc>
              <a:spcBef>
                <a:spcPts val="27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size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limited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maximum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size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(depends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user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agent)</a:t>
            </a:r>
            <a:endParaRPr sz="2000">
              <a:latin typeface="Calibri"/>
              <a:cs typeface="Calibri"/>
            </a:endParaRPr>
          </a:p>
          <a:p>
            <a:pPr marL="862965" marR="358140" lvl="1" indent="-393700">
              <a:lnSpc>
                <a:spcPct val="100000"/>
              </a:lnSpc>
              <a:spcBef>
                <a:spcPts val="19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(with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data)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can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bookmarked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re-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submitted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without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filling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again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2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visible in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address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bar,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password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25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b="1" spc="-10" dirty="0">
                <a:solidFill>
                  <a:srgbClr val="B59B0C"/>
                </a:solidFill>
                <a:latin typeface="Courier New"/>
                <a:cs typeface="Courier New"/>
              </a:rPr>
              <a:t>method="post"</a:t>
            </a:r>
            <a:endParaRPr sz="2000">
              <a:latin typeface="Courier New"/>
              <a:cs typeface="Courier New"/>
            </a:endParaRPr>
          </a:p>
          <a:p>
            <a:pPr marL="862965" marR="679450" lvl="1" indent="-393700">
              <a:lnSpc>
                <a:spcPct val="100000"/>
              </a:lnSpc>
              <a:spcBef>
                <a:spcPts val="27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message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body</a:t>
            </a:r>
            <a:r>
              <a:rPr sz="20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HTTP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request,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part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20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limited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maximum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size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URL</a:t>
            </a:r>
            <a:endParaRPr sz="2000">
              <a:latin typeface="Calibri"/>
              <a:cs typeface="Calibri"/>
            </a:endParaRPr>
          </a:p>
          <a:p>
            <a:pPr marL="862965" marR="278130" lvl="1" indent="-393700">
              <a:lnSpc>
                <a:spcPct val="100000"/>
              </a:lnSpc>
              <a:spcBef>
                <a:spcPts val="20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invisible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address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bar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sensitive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less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exposed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(but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necessarily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secure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requires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HTTPS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Forms: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simple</a:t>
            </a:r>
            <a:r>
              <a:rPr spc="-30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2514600"/>
            <a:ext cx="1658111" cy="1447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7340" y="5209794"/>
            <a:ext cx="814324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After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clicking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“Send”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button,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will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see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following</a:t>
            </a:r>
            <a:r>
              <a:rPr sz="180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address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bar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web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browser: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…/process_form.php?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name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8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urier New"/>
                <a:cs typeface="Courier New"/>
              </a:rPr>
              <a:t>Shujun+Li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&amp;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mail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sz="18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urier New"/>
                <a:cs typeface="Courier New"/>
              </a:rPr>
              <a:t>hooklee%40gmail.com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1371600"/>
            <a:ext cx="5977128" cy="3657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106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Courier New"/>
                <a:cs typeface="Courier New"/>
              </a:rPr>
              <a:t>&lt;select&gt;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1295400"/>
            <a:ext cx="5689092" cy="3505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7663" y="5057147"/>
            <a:ext cx="4906536" cy="10620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107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handle</a:t>
            </a:r>
            <a:r>
              <a:rPr spc="-45" dirty="0"/>
              <a:t> </a:t>
            </a:r>
            <a:r>
              <a:rPr dirty="0"/>
              <a:t>submitted</a:t>
            </a:r>
            <a:r>
              <a:rPr spc="-25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04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/>
              <a:t>When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submitted</a:t>
            </a:r>
            <a:r>
              <a:rPr spc="-45" dirty="0"/>
              <a:t> </a:t>
            </a:r>
            <a:r>
              <a:rPr dirty="0"/>
              <a:t>via</a:t>
            </a:r>
            <a:r>
              <a:rPr spc="-30" dirty="0"/>
              <a:t> </a:t>
            </a:r>
            <a:r>
              <a:rPr dirty="0"/>
              <a:t>HTTP</a:t>
            </a:r>
            <a:r>
              <a:rPr spc="-15" dirty="0"/>
              <a:t> </a:t>
            </a:r>
            <a:r>
              <a:rPr dirty="0"/>
              <a:t>GET</a:t>
            </a:r>
            <a:r>
              <a:rPr spc="-25" dirty="0"/>
              <a:t> </a:t>
            </a:r>
            <a:r>
              <a:rPr dirty="0"/>
              <a:t>method</a:t>
            </a:r>
            <a:r>
              <a:rPr spc="-45" dirty="0"/>
              <a:t> </a:t>
            </a:r>
            <a:r>
              <a:rPr dirty="0"/>
              <a:t>(e.g.</a:t>
            </a:r>
            <a:r>
              <a:rPr spc="-30" dirty="0"/>
              <a:t> </a:t>
            </a:r>
            <a:r>
              <a:rPr dirty="0">
                <a:latin typeface="Courier New"/>
                <a:cs typeface="Courier New"/>
              </a:rPr>
              <a:t>&lt;form</a:t>
            </a:r>
            <a:r>
              <a:rPr spc="-85" dirty="0">
                <a:latin typeface="Courier New"/>
                <a:cs typeface="Courier New"/>
              </a:rPr>
              <a:t> </a:t>
            </a:r>
            <a:r>
              <a:rPr spc="-50" dirty="0">
                <a:latin typeface="Courier New"/>
                <a:cs typeface="Courier New"/>
              </a:rPr>
              <a:t>…</a:t>
            </a:r>
          </a:p>
          <a:p>
            <a:pPr marL="355600">
              <a:lnSpc>
                <a:spcPct val="100000"/>
              </a:lnSpc>
            </a:pPr>
            <a:r>
              <a:rPr spc="-10" dirty="0">
                <a:latin typeface="Courier New"/>
                <a:cs typeface="Courier New"/>
              </a:rPr>
              <a:t>method="get"&gt;</a:t>
            </a:r>
            <a:r>
              <a:rPr spc="-10" dirty="0"/>
              <a:t>)</a:t>
            </a:r>
          </a:p>
          <a:p>
            <a:pPr marL="862965" lvl="1" indent="-393065">
              <a:lnSpc>
                <a:spcPct val="100000"/>
              </a:lnSpc>
              <a:spcBef>
                <a:spcPts val="6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accessible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array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$_GET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form: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&lt;input</a:t>
            </a:r>
            <a:r>
              <a:rPr sz="2000" spc="-4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type="text"</a:t>
            </a:r>
            <a:r>
              <a:rPr sz="2000" spc="-3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ourier New"/>
                <a:cs typeface="Courier New"/>
              </a:rPr>
              <a:t>name="username"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  <a:spcBef>
                <a:spcPts val="85"/>
              </a:spcBef>
            </a:pPr>
            <a:r>
              <a:rPr sz="2000" dirty="0"/>
              <a:t>I</a:t>
            </a:r>
            <a:r>
              <a:rPr sz="2000" spc="-45" dirty="0"/>
              <a:t> </a:t>
            </a:r>
            <a:r>
              <a:rPr sz="2000" dirty="0"/>
              <a:t>entered</a:t>
            </a:r>
            <a:r>
              <a:rPr sz="2000" spc="-35" dirty="0"/>
              <a:t> </a:t>
            </a:r>
            <a:r>
              <a:rPr sz="2000" dirty="0"/>
              <a:t>“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manos</a:t>
            </a:r>
            <a:r>
              <a:rPr sz="2000" dirty="0"/>
              <a:t>”</a:t>
            </a:r>
            <a:r>
              <a:rPr sz="2000" spc="-50" dirty="0"/>
              <a:t> </a:t>
            </a:r>
            <a:r>
              <a:rPr sz="2000" dirty="0"/>
              <a:t>and</a:t>
            </a:r>
            <a:r>
              <a:rPr sz="2000" spc="-35" dirty="0"/>
              <a:t> </a:t>
            </a:r>
            <a:r>
              <a:rPr sz="2000" dirty="0"/>
              <a:t>submitted</a:t>
            </a:r>
            <a:r>
              <a:rPr sz="2000" spc="-35" dirty="0"/>
              <a:t> </a:t>
            </a:r>
            <a:r>
              <a:rPr sz="2000" dirty="0"/>
              <a:t>the</a:t>
            </a:r>
            <a:r>
              <a:rPr sz="2000" spc="-30" dirty="0"/>
              <a:t> </a:t>
            </a:r>
            <a:r>
              <a:rPr sz="2000" spc="-20" dirty="0"/>
              <a:t>data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Address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bar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(URL):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  <a:hlinkClick r:id="rId2"/>
              </a:rPr>
              <a:t>http://.../...?...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  <a:hlinkClick r:id="rId2"/>
              </a:rPr>
              <a:t>username=manos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  <a:hlinkClick r:id="rId2"/>
              </a:rPr>
              <a:t>...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39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side: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ourier New"/>
                <a:cs typeface="Courier New"/>
              </a:rPr>
              <a:t>$_GET['username']</a:t>
            </a:r>
            <a:r>
              <a:rPr sz="2000" b="1" spc="-74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retrieves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submitted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000" dirty="0"/>
              <a:t>“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manos</a:t>
            </a:r>
            <a:r>
              <a:rPr sz="2000" dirty="0"/>
              <a:t>”</a:t>
            </a:r>
            <a:r>
              <a:rPr sz="2000" spc="-55" dirty="0"/>
              <a:t> </a:t>
            </a:r>
            <a:r>
              <a:rPr sz="2000" dirty="0"/>
              <a:t>associated</a:t>
            </a:r>
            <a:r>
              <a:rPr sz="2000" spc="-20" dirty="0"/>
              <a:t> </a:t>
            </a:r>
            <a:r>
              <a:rPr sz="2000" dirty="0"/>
              <a:t>with</a:t>
            </a:r>
            <a:r>
              <a:rPr sz="2000" spc="-50" dirty="0"/>
              <a:t> </a:t>
            </a:r>
            <a:r>
              <a:rPr sz="2000" dirty="0"/>
              <a:t>the</a:t>
            </a:r>
            <a:r>
              <a:rPr sz="2000" spc="-35" dirty="0"/>
              <a:t> </a:t>
            </a:r>
            <a:r>
              <a:rPr sz="2000" dirty="0"/>
              <a:t>name</a:t>
            </a:r>
            <a:r>
              <a:rPr sz="2000" spc="-40" dirty="0"/>
              <a:t> </a:t>
            </a:r>
            <a:r>
              <a:rPr sz="2000" dirty="0"/>
              <a:t>(key)</a:t>
            </a:r>
            <a:r>
              <a:rPr sz="2000" spc="-45" dirty="0"/>
              <a:t> </a:t>
            </a:r>
            <a:r>
              <a:rPr sz="2000" spc="-10" dirty="0"/>
              <a:t>“</a:t>
            </a:r>
            <a:r>
              <a:rPr sz="2000" b="1" spc="-10" dirty="0">
                <a:solidFill>
                  <a:srgbClr val="FF0000"/>
                </a:solidFill>
                <a:latin typeface="Courier New"/>
                <a:cs typeface="Courier New"/>
              </a:rPr>
              <a:t>username</a:t>
            </a:r>
            <a:r>
              <a:rPr sz="2000" spc="-10" dirty="0"/>
              <a:t>”</a:t>
            </a:r>
            <a:endParaRPr sz="20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54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/>
              <a:t>When</a:t>
            </a:r>
            <a:r>
              <a:rPr spc="-4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dirty="0"/>
              <a:t>submitted</a:t>
            </a:r>
            <a:r>
              <a:rPr spc="-55" dirty="0"/>
              <a:t> </a:t>
            </a:r>
            <a:r>
              <a:rPr dirty="0"/>
              <a:t>via</a:t>
            </a:r>
            <a:r>
              <a:rPr spc="-35" dirty="0"/>
              <a:t> </a:t>
            </a:r>
            <a:r>
              <a:rPr dirty="0"/>
              <a:t>HTTP</a:t>
            </a:r>
            <a:r>
              <a:rPr spc="-15" dirty="0"/>
              <a:t> </a:t>
            </a:r>
            <a:r>
              <a:rPr dirty="0"/>
              <a:t>POST</a:t>
            </a:r>
            <a:r>
              <a:rPr spc="-35" dirty="0"/>
              <a:t> </a:t>
            </a:r>
            <a:r>
              <a:rPr dirty="0"/>
              <a:t>method</a:t>
            </a:r>
            <a:r>
              <a:rPr spc="-45" dirty="0"/>
              <a:t> </a:t>
            </a:r>
            <a:r>
              <a:rPr dirty="0"/>
              <a:t>(e.g.</a:t>
            </a:r>
            <a:r>
              <a:rPr spc="-35" dirty="0"/>
              <a:t> </a:t>
            </a:r>
            <a:r>
              <a:rPr spc="-10" dirty="0">
                <a:latin typeface="Courier New"/>
                <a:cs typeface="Courier New"/>
              </a:rPr>
              <a:t>&lt;form</a:t>
            </a:r>
          </a:p>
          <a:p>
            <a:pPr marL="355600">
              <a:lnSpc>
                <a:spcPct val="100000"/>
              </a:lnSpc>
            </a:pPr>
            <a:r>
              <a:rPr dirty="0">
                <a:latin typeface="Courier New"/>
                <a:cs typeface="Courier New"/>
              </a:rPr>
              <a:t>…</a:t>
            </a:r>
            <a:r>
              <a:rPr spc="-5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method="post"&gt;</a:t>
            </a:r>
            <a:r>
              <a:rPr spc="-10" dirty="0"/>
              <a:t>)</a:t>
            </a:r>
          </a:p>
          <a:p>
            <a:pPr marL="862965" lvl="1" indent="-393065">
              <a:lnSpc>
                <a:spcPct val="100000"/>
              </a:lnSpc>
              <a:spcBef>
                <a:spcPts val="60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accessible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array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$_POST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Everything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else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same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above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2850" y="2082546"/>
            <a:ext cx="164083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0" dirty="0"/>
              <a:t>HTTP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0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dirty="0"/>
              <a:t>pages</a:t>
            </a:r>
            <a:r>
              <a:rPr spc="-35" dirty="0"/>
              <a:t> </a:t>
            </a:r>
            <a:r>
              <a:rPr spc="-10" dirty="0"/>
              <a:t>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739" y="5043373"/>
            <a:ext cx="73310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Browsers</a:t>
            </a:r>
            <a:r>
              <a:rPr sz="2400" b="1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applications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04040"/>
                </a:solidFill>
                <a:latin typeface="Calibri"/>
                <a:cs typeface="Calibri"/>
              </a:rPr>
              <a:t>display</a:t>
            </a:r>
            <a:r>
              <a:rPr sz="2400" b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b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Calibri"/>
                <a:cs typeface="Calibri"/>
              </a:rPr>
              <a:t>pages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Chrome,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Firefox,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Safari,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Internet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Explorer,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Edge,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600200"/>
            <a:ext cx="4824984" cy="3352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HTTP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723770"/>
            <a:ext cx="8291195" cy="43300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marR="998855" indent="-342900">
              <a:lnSpc>
                <a:spcPts val="2380"/>
              </a:lnSpc>
              <a:spcBef>
                <a:spcPts val="390"/>
              </a:spcBef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Hypertext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Transfer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(HTTP)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designed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enable communications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clients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servers.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2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Calibri"/>
                <a:cs typeface="Calibri"/>
              </a:rPr>
              <a:t>two-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party</a:t>
            </a:r>
            <a:r>
              <a:rPr sz="22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communication</a:t>
            </a:r>
            <a:r>
              <a:rPr sz="22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protocol: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ts val="2280"/>
              </a:lnSpc>
              <a:spcBef>
                <a:spcPts val="24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Party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client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@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1: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web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browser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(also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“user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ts val="228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agent”)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requests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pages</a:t>
            </a:r>
            <a:endParaRPr sz="2000">
              <a:latin typeface="Calibri"/>
              <a:cs typeface="Calibri"/>
            </a:endParaRPr>
          </a:p>
          <a:p>
            <a:pPr marL="862965" marR="5080" lvl="1" indent="-393700">
              <a:lnSpc>
                <a:spcPts val="2160"/>
              </a:lnSpc>
              <a:spcBef>
                <a:spcPts val="51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Party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server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@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2: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program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handles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requests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pages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clients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2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Steps: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25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submits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HTTP</a:t>
            </a:r>
            <a:r>
              <a:rPr sz="2000" b="1" u="sng" spc="-5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request</a:t>
            </a:r>
            <a:r>
              <a:rPr sz="20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server.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24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returns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HTTP</a:t>
            </a:r>
            <a:r>
              <a:rPr sz="2000" b="1" u="sng" spc="-6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response</a:t>
            </a:r>
            <a:r>
              <a:rPr sz="20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client.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24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response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contains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status</a:t>
            </a:r>
            <a:r>
              <a:rPr sz="2000" u="sng" spc="-3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information</a:t>
            </a:r>
            <a:r>
              <a:rPr sz="2000" spc="-30" dirty="0">
                <a:solidFill>
                  <a:srgbClr val="00999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endParaRPr sz="2000">
              <a:latin typeface="Calibri"/>
              <a:cs typeface="Calibri"/>
            </a:endParaRPr>
          </a:p>
          <a:p>
            <a:pPr marL="98361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contain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requested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content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59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uses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Transmission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Control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(TCP)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30" dirty="0"/>
              <a:t> </a:t>
            </a:r>
            <a:r>
              <a:rPr dirty="0"/>
              <a:t>browser</a:t>
            </a:r>
            <a:r>
              <a:rPr spc="-25" dirty="0"/>
              <a:t> </a:t>
            </a:r>
            <a:r>
              <a:rPr dirty="0"/>
              <a:t>vs.</a:t>
            </a:r>
            <a:r>
              <a:rPr spc="-25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dirty="0"/>
              <a:t>(HTTP)</a:t>
            </a:r>
            <a:r>
              <a:rPr spc="-50" dirty="0"/>
              <a:t> </a:t>
            </a:r>
            <a:r>
              <a:rPr spc="-10" dirty="0"/>
              <a:t>server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384757"/>
            <a:ext cx="8231505" cy="493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program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running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side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normally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web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server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HTTP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45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most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widely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(HTTP)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servers</a:t>
            </a:r>
            <a:endParaRPr sz="22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9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Apache</a:t>
            </a:r>
            <a:r>
              <a:rPr sz="2000" b="1" u="sng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HTTP</a:t>
            </a:r>
            <a:r>
              <a:rPr sz="2000" b="1" u="sng" spc="-5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Server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cross-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platform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labs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endParaRPr sz="2000">
              <a:latin typeface="Calibri"/>
              <a:cs typeface="Calibri"/>
            </a:endParaRPr>
          </a:p>
          <a:p>
            <a:pPr marL="125920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coursework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We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will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use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this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one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59205" marR="410845" lvl="2" indent="-33274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Microsoft</a:t>
            </a:r>
            <a:r>
              <a:rPr sz="2000" b="1" u="sng" spc="-6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IIS</a:t>
            </a:r>
            <a:r>
              <a:rPr sz="2000" b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(Internet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Services,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formerly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known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Internet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Server):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Windows</a:t>
            </a:r>
            <a:r>
              <a:rPr sz="20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platforms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Security?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secure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edition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HTTPS</a:t>
            </a: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(HTTP</a:t>
            </a:r>
            <a:r>
              <a:rPr sz="24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Secure)</a:t>
            </a:r>
            <a:endParaRPr sz="2400">
              <a:latin typeface="Calibri"/>
              <a:cs typeface="Calibri"/>
            </a:endParaRPr>
          </a:p>
          <a:p>
            <a:pPr marL="862965" marR="71755" lvl="1" indent="-393700">
              <a:lnSpc>
                <a:spcPct val="100000"/>
              </a:lnSpc>
              <a:spcBef>
                <a:spcPts val="55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HTTPS allows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both 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end-</a:t>
            </a:r>
            <a:r>
              <a:rPr sz="2200" spc="-20" dirty="0">
                <a:solidFill>
                  <a:srgbClr val="0000FF"/>
                </a:solidFill>
                <a:latin typeface="Calibri"/>
                <a:cs typeface="Calibri"/>
              </a:rPr>
              <a:t>to-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end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encryption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communications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browser,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also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server/client</a:t>
            </a:r>
            <a:r>
              <a:rPr sz="22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authentication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3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cryptographic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TLS/SSL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743200"/>
            <a:ext cx="1010412" cy="304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352800"/>
            <a:ext cx="1069848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111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From</a:t>
            </a:r>
            <a:r>
              <a:rPr spc="-45" dirty="0"/>
              <a:t> </a:t>
            </a:r>
            <a:r>
              <a:rPr dirty="0"/>
              <a:t>static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dynamic</a:t>
            </a:r>
            <a:r>
              <a:rPr spc="-50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spc="-10" dirty="0"/>
              <a:t>pages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671954"/>
            <a:ext cx="4755515" cy="2732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6614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requested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not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necessarily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static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server-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side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program/script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residing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web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  <a:p>
            <a:pPr marL="355600" marR="1184910" indent="-34290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dynamic programs/scripts?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4382871"/>
            <a:ext cx="2919095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05765" indent="-393065">
              <a:lnSpc>
                <a:spcPct val="100000"/>
              </a:lnSpc>
              <a:spcBef>
                <a:spcPts val="580"/>
              </a:spcBef>
              <a:buSzPct val="90000"/>
              <a:buFont typeface="Wingdings"/>
              <a:buChar char=""/>
              <a:tabLst>
                <a:tab pos="4057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Handle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dynamic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  <a:p>
            <a:pPr marL="405765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4057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Interact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users.</a:t>
            </a:r>
            <a:endParaRPr sz="2000">
              <a:latin typeface="Calibri"/>
              <a:cs typeface="Calibri"/>
            </a:endParaRPr>
          </a:p>
          <a:p>
            <a:pPr marL="405765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4057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less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code!</a:t>
            </a:r>
            <a:endParaRPr sz="2000">
              <a:latin typeface="Calibri"/>
              <a:cs typeface="Calibri"/>
            </a:endParaRPr>
          </a:p>
          <a:p>
            <a:pPr marL="405765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405765" algn="l"/>
              </a:tabLst>
            </a:pP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2008" y="3551935"/>
            <a:ext cx="734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URL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67400" y="1447800"/>
            <a:ext cx="2382520" cy="5049520"/>
            <a:chOff x="5867400" y="1447800"/>
            <a:chExt cx="2382520" cy="50495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4600" y="1447800"/>
              <a:ext cx="1289303" cy="1543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400" y="4114800"/>
              <a:ext cx="2382011" cy="23820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0" y="4724400"/>
              <a:ext cx="533400" cy="533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58761" y="3217926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228600" y="0"/>
                  </a:moveTo>
                  <a:lnTo>
                    <a:pt x="76200" y="0"/>
                  </a:lnTo>
                  <a:lnTo>
                    <a:pt x="76200" y="990600"/>
                  </a:lnTo>
                  <a:lnTo>
                    <a:pt x="0" y="990600"/>
                  </a:lnTo>
                  <a:lnTo>
                    <a:pt x="152400" y="1143000"/>
                  </a:lnTo>
                  <a:lnTo>
                    <a:pt x="304800" y="990600"/>
                  </a:lnTo>
                  <a:lnTo>
                    <a:pt x="228600" y="990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58761" y="3217926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0" y="990600"/>
                  </a:moveTo>
                  <a:lnTo>
                    <a:pt x="76200" y="990600"/>
                  </a:lnTo>
                  <a:lnTo>
                    <a:pt x="76200" y="0"/>
                  </a:lnTo>
                  <a:lnTo>
                    <a:pt x="228600" y="0"/>
                  </a:lnTo>
                  <a:lnTo>
                    <a:pt x="228600" y="990600"/>
                  </a:lnTo>
                  <a:lnTo>
                    <a:pt x="304800" y="990600"/>
                  </a:lnTo>
                  <a:lnTo>
                    <a:pt x="152400" y="1143000"/>
                  </a:lnTo>
                  <a:lnTo>
                    <a:pt x="0" y="99060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01562" y="3217926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152399" y="0"/>
                  </a:moveTo>
                  <a:lnTo>
                    <a:pt x="0" y="152400"/>
                  </a:lnTo>
                  <a:lnTo>
                    <a:pt x="76200" y="152400"/>
                  </a:lnTo>
                  <a:lnTo>
                    <a:pt x="76200" y="1143000"/>
                  </a:lnTo>
                  <a:lnTo>
                    <a:pt x="228599" y="1143000"/>
                  </a:lnTo>
                  <a:lnTo>
                    <a:pt x="228599" y="152400"/>
                  </a:lnTo>
                  <a:lnTo>
                    <a:pt x="304799" y="152400"/>
                  </a:lnTo>
                  <a:lnTo>
                    <a:pt x="152399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01562" y="3217926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0" y="152400"/>
                  </a:moveTo>
                  <a:lnTo>
                    <a:pt x="152399" y="0"/>
                  </a:lnTo>
                  <a:lnTo>
                    <a:pt x="304799" y="152400"/>
                  </a:lnTo>
                  <a:lnTo>
                    <a:pt x="228599" y="152400"/>
                  </a:lnTo>
                  <a:lnTo>
                    <a:pt x="228599" y="1143000"/>
                  </a:lnTo>
                  <a:lnTo>
                    <a:pt x="76200" y="1143000"/>
                  </a:lnTo>
                  <a:lnTo>
                    <a:pt x="76200" y="15240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74738" y="3182492"/>
            <a:ext cx="1424940" cy="118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HTTP(S)</a:t>
            </a:r>
            <a:endParaRPr sz="2800">
              <a:latin typeface="Arial"/>
              <a:cs typeface="Arial"/>
            </a:endParaRPr>
          </a:p>
          <a:p>
            <a:pPr marL="408305" marR="398780" algn="ctr">
              <a:lnSpc>
                <a:spcPct val="100000"/>
              </a:lnSpc>
              <a:spcBef>
                <a:spcPts val="15"/>
              </a:spcBef>
            </a:pPr>
            <a:r>
              <a:rPr sz="2400" spc="-25" dirty="0">
                <a:solidFill>
                  <a:srgbClr val="7E7E7E"/>
                </a:solidFill>
                <a:latin typeface="Arial"/>
                <a:cs typeface="Arial"/>
              </a:rPr>
              <a:t>TCP IP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86600" y="1828800"/>
            <a:ext cx="1447800" cy="1447800"/>
            <a:chOff x="7086600" y="1828800"/>
            <a:chExt cx="1447800" cy="1447800"/>
          </a:xfrm>
        </p:grpSpPr>
        <p:pic>
          <p:nvPicPr>
            <p:cNvPr id="16" name="object 16">
              <a:hlinkClick r:id="rId5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9564" y="2010155"/>
              <a:ext cx="990600" cy="961644"/>
            </a:xfrm>
            <a:prstGeom prst="rect">
              <a:avLst/>
            </a:prstGeom>
          </p:spPr>
        </p:pic>
        <p:pic>
          <p:nvPicPr>
            <p:cNvPr id="17" name="object 17">
              <a:hlinkClick r:id="rId5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6600" y="1828800"/>
              <a:ext cx="1447800" cy="14478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456678" y="1246378"/>
            <a:ext cx="1547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Server-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side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Program/Script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112</a:t>
            </a:fld>
            <a:endParaRPr spc="-25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1447800"/>
            <a:ext cx="9163050" cy="5420995"/>
            <a:chOff x="-8762" y="1447800"/>
            <a:chExt cx="9163050" cy="5420995"/>
          </a:xfrm>
        </p:grpSpPr>
        <p:sp>
          <p:nvSpPr>
            <p:cNvPr id="3" name="object 3"/>
            <p:cNvSpPr/>
            <p:nvPr/>
          </p:nvSpPr>
          <p:spPr>
            <a:xfrm>
              <a:off x="762" y="6477761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914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0" y="381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5392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6477761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0" y="381000"/>
                  </a:moveTo>
                  <a:lnTo>
                    <a:pt x="9144000" y="3810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9050">
              <a:solidFill>
                <a:srgbClr val="0053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4600" y="1447800"/>
              <a:ext cx="1289303" cy="15438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400" y="4114800"/>
              <a:ext cx="2382011" cy="23820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0" y="4724400"/>
              <a:ext cx="533400" cy="5334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858762" y="3217926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228600" y="0"/>
                  </a:moveTo>
                  <a:lnTo>
                    <a:pt x="76200" y="0"/>
                  </a:lnTo>
                  <a:lnTo>
                    <a:pt x="76200" y="990600"/>
                  </a:lnTo>
                  <a:lnTo>
                    <a:pt x="0" y="990600"/>
                  </a:lnTo>
                  <a:lnTo>
                    <a:pt x="152400" y="1143000"/>
                  </a:lnTo>
                  <a:lnTo>
                    <a:pt x="304800" y="990600"/>
                  </a:lnTo>
                  <a:lnTo>
                    <a:pt x="228600" y="990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58762" y="3217926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0" y="990600"/>
                  </a:moveTo>
                  <a:lnTo>
                    <a:pt x="76200" y="990600"/>
                  </a:lnTo>
                  <a:lnTo>
                    <a:pt x="76200" y="0"/>
                  </a:lnTo>
                  <a:lnTo>
                    <a:pt x="228600" y="0"/>
                  </a:lnTo>
                  <a:lnTo>
                    <a:pt x="228600" y="990600"/>
                  </a:lnTo>
                  <a:lnTo>
                    <a:pt x="304800" y="990600"/>
                  </a:lnTo>
                  <a:lnTo>
                    <a:pt x="152400" y="1143000"/>
                  </a:lnTo>
                  <a:lnTo>
                    <a:pt x="0" y="99060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01562" y="3217926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152399" y="0"/>
                  </a:moveTo>
                  <a:lnTo>
                    <a:pt x="0" y="152400"/>
                  </a:lnTo>
                  <a:lnTo>
                    <a:pt x="76200" y="152400"/>
                  </a:lnTo>
                  <a:lnTo>
                    <a:pt x="76200" y="1143000"/>
                  </a:lnTo>
                  <a:lnTo>
                    <a:pt x="228599" y="1143000"/>
                  </a:lnTo>
                  <a:lnTo>
                    <a:pt x="228599" y="152400"/>
                  </a:lnTo>
                  <a:lnTo>
                    <a:pt x="304799" y="152400"/>
                  </a:lnTo>
                  <a:lnTo>
                    <a:pt x="152399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01562" y="3217926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0" y="152400"/>
                  </a:moveTo>
                  <a:lnTo>
                    <a:pt x="152399" y="0"/>
                  </a:lnTo>
                  <a:lnTo>
                    <a:pt x="304799" y="152400"/>
                  </a:lnTo>
                  <a:lnTo>
                    <a:pt x="228599" y="152400"/>
                  </a:lnTo>
                  <a:lnTo>
                    <a:pt x="228599" y="1143000"/>
                  </a:lnTo>
                  <a:lnTo>
                    <a:pt x="76200" y="1143000"/>
                  </a:lnTo>
                  <a:lnTo>
                    <a:pt x="76200" y="152400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5200" y="457200"/>
            <a:ext cx="1524000" cy="452627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Request</a:t>
            </a:r>
            <a:r>
              <a:rPr spc="-4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dynamic</a:t>
            </a:r>
            <a:r>
              <a:rPr spc="-45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spc="-20" dirty="0"/>
              <a:t>page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31140" y="1162247"/>
            <a:ext cx="4230370" cy="20720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User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Symbol"/>
                <a:cs typeface="Symbol"/>
              </a:rPr>
              <a:t></a:t>
            </a:r>
            <a:r>
              <a:rPr sz="2400" spc="-1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9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  <a:hlinkClick r:id="rId6"/>
              </a:rPr>
              <a:t>http://...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optionally</a:t>
            </a:r>
            <a:r>
              <a:rPr sz="2000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Symbol"/>
                <a:cs typeface="Symbol"/>
              </a:rPr>
              <a:t></a:t>
            </a:r>
            <a:r>
              <a:rPr sz="2400" spc="-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  <a:hlinkClick r:id="rId6"/>
              </a:rPr>
              <a:t>http://...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optionally</a:t>
            </a:r>
            <a:r>
              <a:rPr sz="2000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server: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8340" y="3218154"/>
            <a:ext cx="4405630" cy="105600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405765" indent="-393065">
              <a:lnSpc>
                <a:spcPct val="100000"/>
              </a:lnSpc>
              <a:spcBef>
                <a:spcPts val="555"/>
              </a:spcBef>
              <a:buSzPct val="90000"/>
              <a:buFont typeface="Wingdings"/>
              <a:buChar char=""/>
              <a:tabLst>
                <a:tab pos="4057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Symbol"/>
                <a:cs typeface="Symbol"/>
              </a:rPr>
              <a:t></a:t>
            </a:r>
            <a:r>
              <a:rPr sz="20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Local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file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path</a:t>
            </a:r>
            <a:endParaRPr sz="2000">
              <a:latin typeface="Calibri"/>
              <a:cs typeface="Calibri"/>
            </a:endParaRPr>
          </a:p>
          <a:p>
            <a:pPr marL="405765" indent="-393065">
              <a:lnSpc>
                <a:spcPct val="100000"/>
              </a:lnSpc>
              <a:spcBef>
                <a:spcPts val="455"/>
              </a:spcBef>
              <a:buSzPct val="90000"/>
              <a:buFont typeface="Wingdings"/>
              <a:buChar char=""/>
              <a:tabLst>
                <a:tab pos="405765" algn="l"/>
              </a:tabLst>
            </a:pP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Execute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local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file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program</a:t>
            </a:r>
            <a:r>
              <a:rPr sz="20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and</a:t>
            </a:r>
            <a:endParaRPr sz="2000">
              <a:latin typeface="Calibri"/>
              <a:cs typeface="Calibri"/>
            </a:endParaRPr>
          </a:p>
          <a:p>
            <a:pPr marL="405765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record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output</a:t>
            </a:r>
            <a:r>
              <a:rPr sz="20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(HTML</a:t>
            </a:r>
            <a:r>
              <a:rPr sz="20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code)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1140" y="4248296"/>
            <a:ext cx="5166995" cy="19405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  <a:tab pos="191897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sz="2400" dirty="0">
                <a:solidFill>
                  <a:srgbClr val="404040"/>
                </a:solidFill>
                <a:latin typeface="Symbol"/>
                <a:cs typeface="Symbol"/>
              </a:rPr>
              <a:t></a:t>
            </a:r>
            <a:r>
              <a:rPr sz="2400" spc="-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code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generated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above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Symbol"/>
                <a:cs typeface="Symbol"/>
              </a:rPr>
              <a:t></a:t>
            </a:r>
            <a:r>
              <a:rPr sz="2400" spc="-1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User</a:t>
            </a:r>
            <a:endParaRPr sz="2400">
              <a:latin typeface="Calibri"/>
              <a:cs typeface="Calibri"/>
            </a:endParaRPr>
          </a:p>
          <a:p>
            <a:pPr marL="862965" marR="5080" lvl="1" indent="-393700">
              <a:lnSpc>
                <a:spcPct val="100000"/>
              </a:lnSpc>
              <a:spcBef>
                <a:spcPts val="48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received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code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shown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(in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web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browser)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74738" y="3182492"/>
            <a:ext cx="1424940" cy="118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HTTP(S)</a:t>
            </a:r>
            <a:endParaRPr sz="2800">
              <a:latin typeface="Arial"/>
              <a:cs typeface="Arial"/>
            </a:endParaRPr>
          </a:p>
          <a:p>
            <a:pPr marL="408305" marR="398780" algn="ctr">
              <a:lnSpc>
                <a:spcPct val="100000"/>
              </a:lnSpc>
              <a:spcBef>
                <a:spcPts val="15"/>
              </a:spcBef>
            </a:pPr>
            <a:r>
              <a:rPr sz="2400" spc="-25" dirty="0">
                <a:solidFill>
                  <a:srgbClr val="7E7E7E"/>
                </a:solidFill>
                <a:latin typeface="Arial"/>
                <a:cs typeface="Arial"/>
              </a:rPr>
              <a:t>TCP IP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86600" y="1828800"/>
            <a:ext cx="1447800" cy="1447800"/>
            <a:chOff x="7086600" y="1828800"/>
            <a:chExt cx="1447800" cy="1447800"/>
          </a:xfrm>
        </p:grpSpPr>
        <p:pic>
          <p:nvPicPr>
            <p:cNvPr id="20" name="object 20">
              <a:hlinkClick r:id="rId7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9564" y="2010155"/>
              <a:ext cx="990600" cy="961644"/>
            </a:xfrm>
            <a:prstGeom prst="rect">
              <a:avLst/>
            </a:prstGeom>
          </p:spPr>
        </p:pic>
        <p:pic>
          <p:nvPicPr>
            <p:cNvPr id="21" name="object 21">
              <a:hlinkClick r:id="rId7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86600" y="1828800"/>
              <a:ext cx="1447800" cy="14478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065009" y="1244853"/>
            <a:ext cx="172338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Server-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side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Program/Script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21528" y="3551935"/>
            <a:ext cx="796925" cy="819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URL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+data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113</a:t>
            </a:fld>
            <a:endParaRPr spc="-25"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Sending</a:t>
            </a:r>
            <a:r>
              <a:rPr spc="-7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client</a:t>
            </a:r>
            <a:r>
              <a:rPr spc="-40" dirty="0"/>
              <a:t> </a:t>
            </a:r>
            <a:r>
              <a:rPr spc="-10" dirty="0"/>
              <a:t>request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232661"/>
            <a:ext cx="8583930" cy="290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1247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Once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connection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established,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user-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agent</a:t>
            </a:r>
            <a:r>
              <a:rPr sz="24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(e.g.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web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browser,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crawler)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send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client</a:t>
            </a:r>
            <a:r>
              <a:rPr sz="2400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request</a:t>
            </a:r>
            <a:r>
              <a:rPr sz="24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consists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text</a:t>
            </a:r>
            <a:r>
              <a:rPr sz="2400" spc="-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directives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divided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into: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first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line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contains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request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method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(GET,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POST)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followed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parameters:</a:t>
            </a:r>
            <a:endParaRPr sz="2000">
              <a:latin typeface="Calibri"/>
              <a:cs typeface="Calibri"/>
            </a:endParaRPr>
          </a:p>
          <a:p>
            <a:pPr marL="1259205" marR="5080" lvl="2" indent="-332740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path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document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i.e.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absolute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URL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without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domain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name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HTTP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protocol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version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4343400"/>
            <a:ext cx="6526777" cy="1993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Sending</a:t>
            </a:r>
            <a:r>
              <a:rPr spc="-7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client</a:t>
            </a:r>
            <a:r>
              <a:rPr spc="-40" dirty="0"/>
              <a:t> </a:t>
            </a:r>
            <a:r>
              <a:rPr spc="-10" dirty="0"/>
              <a:t>request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308862"/>
            <a:ext cx="8100695" cy="1849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5600" algn="l"/>
              </a:tabLst>
            </a:pP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Subsequent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lines</a:t>
            </a:r>
            <a:r>
              <a:rPr sz="23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represent</a:t>
            </a:r>
            <a:r>
              <a:rPr sz="23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00FF"/>
                </a:solidFill>
                <a:latin typeface="Calibri"/>
                <a:cs typeface="Calibri"/>
              </a:rPr>
              <a:t>an</a:t>
            </a:r>
            <a:r>
              <a:rPr sz="23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00FF"/>
                </a:solidFill>
                <a:latin typeface="Calibri"/>
                <a:cs typeface="Calibri"/>
              </a:rPr>
              <a:t>HTTP</a:t>
            </a:r>
            <a:r>
              <a:rPr sz="23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00FF"/>
                </a:solidFill>
                <a:latin typeface="Calibri"/>
                <a:cs typeface="Calibri"/>
              </a:rPr>
              <a:t>header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3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giving</a:t>
            </a:r>
            <a:r>
              <a:rPr sz="23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404040"/>
                </a:solidFill>
                <a:latin typeface="Calibri"/>
                <a:cs typeface="Calibri"/>
              </a:rPr>
              <a:t>server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3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C00000"/>
                </a:solidFill>
                <a:latin typeface="Calibri"/>
                <a:cs typeface="Calibri"/>
              </a:rPr>
              <a:t>what</a:t>
            </a:r>
            <a:r>
              <a:rPr sz="23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C00000"/>
                </a:solidFill>
                <a:latin typeface="Calibri"/>
                <a:cs typeface="Calibri"/>
              </a:rPr>
              <a:t>type</a:t>
            </a:r>
            <a:r>
              <a:rPr sz="23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3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3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sz="23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C00000"/>
                </a:solidFill>
                <a:latin typeface="Calibri"/>
                <a:cs typeface="Calibri"/>
              </a:rPr>
              <a:t>appropriate</a:t>
            </a:r>
            <a:r>
              <a:rPr sz="23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(e.g.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404040"/>
                </a:solidFill>
                <a:latin typeface="Calibri"/>
                <a:cs typeface="Calibri"/>
              </a:rPr>
              <a:t>what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language),</a:t>
            </a:r>
            <a:r>
              <a:rPr sz="23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3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3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altering</a:t>
            </a:r>
            <a:r>
              <a:rPr sz="23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3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behavior</a:t>
            </a:r>
            <a:r>
              <a:rPr sz="23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(e.g.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3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sending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an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answer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3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3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3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already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404040"/>
                </a:solidFill>
                <a:latin typeface="Calibri"/>
                <a:cs typeface="Calibri"/>
              </a:rPr>
              <a:t>cached).</a:t>
            </a:r>
            <a:endParaRPr sz="23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Then,</a:t>
            </a:r>
            <a:r>
              <a:rPr sz="23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3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00FF"/>
                </a:solidFill>
                <a:latin typeface="Calibri"/>
                <a:cs typeface="Calibri"/>
              </a:rPr>
              <a:t>Request</a:t>
            </a:r>
            <a:r>
              <a:rPr sz="23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00FF"/>
                </a:solidFill>
                <a:latin typeface="Calibri"/>
                <a:cs typeface="Calibri"/>
              </a:rPr>
              <a:t>Message</a:t>
            </a:r>
            <a:r>
              <a:rPr sz="23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itself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3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404040"/>
                </a:solidFill>
                <a:latin typeface="Calibri"/>
                <a:cs typeface="Calibri"/>
              </a:rPr>
              <a:t>included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78763" y="3581400"/>
            <a:ext cx="8235950" cy="3124200"/>
            <a:chOff x="778763" y="3581400"/>
            <a:chExt cx="8235950" cy="3124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763" y="3581400"/>
              <a:ext cx="8235743" cy="2514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9" y="6096000"/>
              <a:ext cx="609600" cy="6096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115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request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007" y="1702575"/>
            <a:ext cx="8545669" cy="39798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116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Structure</a:t>
            </a:r>
            <a:r>
              <a:rPr spc="-6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server</a:t>
            </a:r>
            <a:r>
              <a:rPr spc="-40" dirty="0"/>
              <a:t> </a:t>
            </a:r>
            <a:r>
              <a:rPr spc="-10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51178"/>
            <a:ext cx="8585200" cy="27089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processes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request,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ultimately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returns</a:t>
            </a:r>
            <a:r>
              <a:rPr sz="20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response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formed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text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directives,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divided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following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blocks: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first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line,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status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line,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consists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acknowledgment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HTTP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version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used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followed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status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request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(and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brief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meaning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human-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readable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text).</a:t>
            </a:r>
            <a:endParaRPr sz="2000">
              <a:latin typeface="Calibri"/>
              <a:cs typeface="Calibri"/>
            </a:endParaRPr>
          </a:p>
          <a:p>
            <a:pPr marL="862965" marR="819150" lvl="1" indent="-393700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Subsequent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lines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represent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specific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HTTP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headers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giving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client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(e.g.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type,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size,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compression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algorithm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used,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hints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caching).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4284238"/>
            <a:ext cx="5787261" cy="20616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Structure</a:t>
            </a:r>
            <a:r>
              <a:rPr spc="-6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server</a:t>
            </a:r>
            <a:r>
              <a:rPr spc="-40" dirty="0"/>
              <a:t> </a:t>
            </a:r>
            <a:r>
              <a:rPr spc="-10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617091"/>
            <a:ext cx="8102600" cy="173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858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response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formed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text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directives,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divided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following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blocks: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Similarly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block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headers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request,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these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headers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block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ending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empty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line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final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block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block,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contains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optional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3829974"/>
            <a:ext cx="6784015" cy="24169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118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Beyond</a:t>
            </a:r>
            <a:r>
              <a:rPr spc="-25" dirty="0"/>
              <a:t> </a:t>
            </a:r>
            <a:r>
              <a:rPr dirty="0"/>
              <a:t>URL:</a:t>
            </a:r>
            <a:r>
              <a:rPr spc="-20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spc="-10" dirty="0"/>
              <a:t>transmission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/>
              <a:t>Client</a:t>
            </a:r>
            <a:r>
              <a:rPr spc="-35" dirty="0"/>
              <a:t> </a:t>
            </a:r>
            <a:r>
              <a:rPr dirty="0"/>
              <a:t>(web</a:t>
            </a:r>
            <a:r>
              <a:rPr spc="-40" dirty="0"/>
              <a:t> </a:t>
            </a:r>
            <a:r>
              <a:rPr dirty="0"/>
              <a:t>browser)</a:t>
            </a:r>
            <a:r>
              <a:rPr spc="-20" dirty="0"/>
              <a:t> </a:t>
            </a:r>
            <a:r>
              <a:rPr dirty="0">
                <a:latin typeface="Symbol"/>
                <a:cs typeface="Symbol"/>
              </a:rPr>
              <a:t>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dirty="0"/>
              <a:t>Web</a:t>
            </a:r>
            <a:r>
              <a:rPr spc="-10" dirty="0"/>
              <a:t> server</a:t>
            </a:r>
          </a:p>
          <a:p>
            <a:pPr marL="862965" marR="5080" lvl="1" indent="-393700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HTTP</a:t>
            </a:r>
            <a:r>
              <a:rPr sz="20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request</a:t>
            </a:r>
            <a:r>
              <a:rPr sz="20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contains: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5392"/>
                </a:solidFill>
                <a:latin typeface="Calibri"/>
                <a:cs typeface="Calibri"/>
              </a:rPr>
              <a:t>URL</a:t>
            </a:r>
            <a:r>
              <a:rPr sz="20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(what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page?),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20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(what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sent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requested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page?)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/>
              <a:t>Two</a:t>
            </a:r>
            <a:r>
              <a:rPr spc="-40" dirty="0"/>
              <a:t> </a:t>
            </a:r>
            <a:r>
              <a:rPr dirty="0"/>
              <a:t>main</a:t>
            </a:r>
            <a:r>
              <a:rPr spc="-50" dirty="0"/>
              <a:t> </a:t>
            </a:r>
            <a:r>
              <a:rPr dirty="0"/>
              <a:t>ways</a:t>
            </a:r>
            <a:r>
              <a:rPr spc="-50" dirty="0"/>
              <a:t> </a:t>
            </a:r>
            <a:r>
              <a:rPr dirty="0"/>
              <a:t>(called</a:t>
            </a:r>
            <a:r>
              <a:rPr spc="-45" dirty="0"/>
              <a:t> </a:t>
            </a:r>
            <a:r>
              <a:rPr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HTTP</a:t>
            </a:r>
            <a:r>
              <a:rPr u="sng" spc="-2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 </a:t>
            </a:r>
            <a:r>
              <a:rPr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request</a:t>
            </a:r>
            <a:r>
              <a:rPr u="sng" spc="-3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 </a:t>
            </a:r>
            <a:r>
              <a:rPr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methods</a:t>
            </a:r>
            <a:r>
              <a:rPr spc="-50" dirty="0">
                <a:solidFill>
                  <a:srgbClr val="009999"/>
                </a:solidFill>
              </a:rPr>
              <a:t> </a:t>
            </a:r>
            <a:r>
              <a:rPr dirty="0"/>
              <a:t>or</a:t>
            </a:r>
            <a:r>
              <a:rPr spc="-45" dirty="0"/>
              <a:t> </a:t>
            </a:r>
            <a:r>
              <a:rPr dirty="0"/>
              <a:t>verbs</a:t>
            </a:r>
            <a:r>
              <a:rPr spc="-35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spc="-20" dirty="0"/>
              <a:t>HTTP</a:t>
            </a:r>
          </a:p>
          <a:p>
            <a:pPr marL="355600">
              <a:lnSpc>
                <a:spcPct val="100000"/>
              </a:lnSpc>
            </a:pPr>
            <a:r>
              <a:rPr dirty="0"/>
              <a:t>terms)</a:t>
            </a:r>
            <a:r>
              <a:rPr spc="-4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transmitting</a:t>
            </a:r>
            <a:r>
              <a:rPr spc="-40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from</a:t>
            </a:r>
            <a:r>
              <a:rPr b="1" u="sng" spc="-4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client</a:t>
            </a:r>
            <a:r>
              <a:rPr b="1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to</a:t>
            </a:r>
            <a:r>
              <a:rPr b="1" u="sng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server</a:t>
            </a:r>
            <a:r>
              <a:rPr spc="-10" dirty="0"/>
              <a:t>:</a:t>
            </a:r>
          </a:p>
          <a:p>
            <a:pPr marL="862965" lvl="1" indent="-393065">
              <a:lnSpc>
                <a:spcPct val="100000"/>
              </a:lnSpc>
              <a:spcBef>
                <a:spcPts val="509"/>
              </a:spcBef>
              <a:buClr>
                <a:srgbClr val="404040"/>
              </a:buClr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u="sng" spc="-2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GET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b="1" dirty="0">
                <a:solidFill>
                  <a:srgbClr val="005392"/>
                </a:solidFill>
                <a:latin typeface="Calibri"/>
                <a:cs typeface="Calibri"/>
              </a:rPr>
              <a:t>Requests</a:t>
            </a:r>
            <a:r>
              <a:rPr sz="2000" b="1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specified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resource.</a:t>
            </a:r>
            <a:endParaRPr sz="2000">
              <a:latin typeface="Calibri"/>
              <a:cs typeface="Calibri"/>
            </a:endParaRPr>
          </a:p>
          <a:p>
            <a:pPr marL="1259205" marR="1328420" lvl="2" indent="-332740">
              <a:lnSpc>
                <a:spcPct val="100000"/>
              </a:lnSpc>
              <a:spcBef>
                <a:spcPts val="484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transmitted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part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(query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string)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URL: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http://.../...?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  <a:hlinkClick r:id="rId4"/>
              </a:rPr>
              <a:t>data1=value1&amp;data2=value2...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#fragment_ID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Clr>
                <a:srgbClr val="404040"/>
              </a:buClr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u="sng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5"/>
              </a:rPr>
              <a:t>POST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b="1" dirty="0">
                <a:solidFill>
                  <a:srgbClr val="005392"/>
                </a:solidFill>
                <a:latin typeface="Calibri"/>
                <a:cs typeface="Calibri"/>
              </a:rPr>
              <a:t>Submits</a:t>
            </a:r>
            <a:r>
              <a:rPr sz="2000" b="1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processed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specified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resource.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transmitted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the</a:t>
            </a:r>
            <a:r>
              <a:rPr sz="2000" b="1" u="sng" spc="-3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message</a:t>
            </a:r>
            <a:r>
              <a:rPr sz="2000" b="1" u="sng" spc="-4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body</a:t>
            </a:r>
            <a:r>
              <a:rPr sz="20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request.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119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Hypertext</a:t>
            </a:r>
            <a:r>
              <a:rPr spc="-45" dirty="0"/>
              <a:t> </a:t>
            </a:r>
            <a:r>
              <a:rPr spc="-10" dirty="0"/>
              <a:t>documents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598802"/>
            <a:ext cx="8569325" cy="388175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Hypertext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documents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commonly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known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web</a:t>
            </a:r>
            <a:r>
              <a:rPr sz="2400" b="1" u="sng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pages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marR="452120" indent="-342900" algn="just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Hypertext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documents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link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hypermedia</a:t>
            </a:r>
            <a:r>
              <a:rPr sz="2400" u="sng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documents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i.e., non-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hypertext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documents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(e.g.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image,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video,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textual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file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without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special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structure).</a:t>
            </a:r>
            <a:endParaRPr sz="2400">
              <a:latin typeface="Calibri"/>
              <a:cs typeface="Calibri"/>
            </a:endParaRPr>
          </a:p>
          <a:p>
            <a:pPr marL="355600" marR="185420" indent="-34290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hypermedia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normally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resides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remote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(called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web</a:t>
            </a:r>
            <a:r>
              <a:rPr sz="2400" b="1" u="sng" spc="-3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server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over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Internet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they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accessed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people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anywhere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world.</a:t>
            </a:r>
            <a:endParaRPr sz="2400">
              <a:latin typeface="Calibri"/>
              <a:cs typeface="Calibri"/>
            </a:endParaRPr>
          </a:p>
          <a:p>
            <a:pPr marL="862965" marR="5080" lvl="1" indent="-393700">
              <a:lnSpc>
                <a:spcPct val="100000"/>
              </a:lnSpc>
              <a:spcBef>
                <a:spcPts val="55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hypermedia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address,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or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formally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URL</a:t>
            </a:r>
            <a:r>
              <a:rPr sz="2200" b="1" u="sng" spc="-55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(Uniform</a:t>
            </a:r>
            <a:r>
              <a:rPr sz="2200" b="1" u="sng" spc="-3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Resource</a:t>
            </a:r>
            <a:r>
              <a:rPr sz="2200" b="1" u="sng" spc="-25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Locator)</a:t>
            </a:r>
            <a:r>
              <a:rPr sz="2200" b="1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mainly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tells </a:t>
            </a:r>
            <a:r>
              <a:rPr sz="2200" b="1" u="sng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where</a:t>
            </a:r>
            <a:r>
              <a:rPr sz="2200" b="1" u="sng" spc="-15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it</a:t>
            </a:r>
            <a:r>
              <a:rPr sz="2200" b="1" u="sng" spc="-35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spc="-25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is</a:t>
            </a:r>
            <a:r>
              <a:rPr sz="2200" b="1" spc="-25" dirty="0">
                <a:solidFill>
                  <a:srgbClr val="B59B0C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GET</a:t>
            </a:r>
            <a:r>
              <a:rPr spc="-45" dirty="0"/>
              <a:t> </a:t>
            </a:r>
            <a:r>
              <a:rPr spc="-10"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491547"/>
            <a:ext cx="8726805" cy="446722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50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query</a:t>
            </a:r>
            <a:r>
              <a:rPr sz="22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string</a:t>
            </a:r>
            <a:r>
              <a:rPr sz="22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(name/value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pairs)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in</a:t>
            </a:r>
            <a:r>
              <a:rPr sz="22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URL</a:t>
            </a:r>
            <a:r>
              <a:rPr sz="2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request: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70"/>
              </a:spcBef>
              <a:buSzPct val="89473"/>
              <a:buFont typeface="Wingdings"/>
              <a:buChar char=""/>
              <a:tabLst>
                <a:tab pos="862965" algn="l"/>
              </a:tabLst>
            </a:pP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e.g.,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C00000"/>
                </a:solidFill>
                <a:latin typeface="Calibri"/>
                <a:cs typeface="Calibri"/>
              </a:rPr>
              <a:t>/test/demo_form.php</a:t>
            </a:r>
            <a:r>
              <a:rPr sz="1900" b="1" spc="-1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r>
              <a:rPr sz="1900" b="1" spc="-10" dirty="0">
                <a:solidFill>
                  <a:srgbClr val="C00000"/>
                </a:solidFill>
                <a:latin typeface="Calibri"/>
                <a:cs typeface="Calibri"/>
              </a:rPr>
              <a:t>name1=value1&amp;name2=value2</a:t>
            </a:r>
            <a:endParaRPr sz="19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34"/>
              </a:spcBef>
              <a:buSzPct val="80555"/>
              <a:buFont typeface="Wingdings"/>
              <a:buChar char=""/>
              <a:tabLst>
                <a:tab pos="125920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r>
              <a:rPr sz="1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method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sends</a:t>
            </a:r>
            <a:r>
              <a:rPr sz="1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encoded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user</a:t>
            </a:r>
            <a:r>
              <a:rPr sz="18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information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appended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endParaRPr sz="18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30"/>
              </a:spcBef>
              <a:buSzPct val="80555"/>
              <a:buFont typeface="Wingdings"/>
              <a:buChar char=""/>
              <a:tabLst>
                <a:tab pos="125920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encoded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separated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r>
              <a:rPr sz="1800" b="1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Character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1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method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produces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long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string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appears</a:t>
            </a:r>
            <a:r>
              <a:rPr sz="22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in</a:t>
            </a:r>
            <a:r>
              <a:rPr sz="22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your</a:t>
            </a:r>
            <a:r>
              <a:rPr sz="22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server</a:t>
            </a:r>
            <a:r>
              <a:rPr sz="22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00FF"/>
                </a:solidFill>
                <a:latin typeface="Calibri"/>
                <a:cs typeface="Calibri"/>
              </a:rPr>
              <a:t>logs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requests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retrieve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65"/>
              </a:spcBef>
              <a:buSzPct val="89473"/>
              <a:buFont typeface="Wingdings"/>
              <a:buChar char=""/>
              <a:tabLst>
                <a:tab pos="862965" algn="l"/>
              </a:tabLst>
            </a:pP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r>
              <a:rPr sz="19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requests</a:t>
            </a:r>
            <a:r>
              <a:rPr sz="19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00FF"/>
                </a:solidFill>
                <a:latin typeface="Calibri"/>
                <a:cs typeface="Calibri"/>
              </a:rPr>
              <a:t>never</a:t>
            </a:r>
            <a:r>
              <a:rPr sz="19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00FF"/>
                </a:solidFill>
                <a:latin typeface="Calibri"/>
                <a:cs typeface="Calibri"/>
              </a:rPr>
              <a:t>used</a:t>
            </a:r>
            <a:r>
              <a:rPr sz="19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dealing</a:t>
            </a:r>
            <a:r>
              <a:rPr sz="19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00FF"/>
                </a:solidFill>
                <a:latin typeface="Calibri"/>
                <a:cs typeface="Calibri"/>
              </a:rPr>
              <a:t>sensitive</a:t>
            </a:r>
            <a:r>
              <a:rPr sz="19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20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Note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can't</a:t>
            </a:r>
            <a:r>
              <a:rPr sz="22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send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binary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data,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like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images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word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documents,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(string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exclusively)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b="1" u="sng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To</a:t>
            </a:r>
            <a:r>
              <a:rPr sz="2200" b="1" u="sng" spc="-40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be</a:t>
            </a:r>
            <a:r>
              <a:rPr sz="2200" b="1" u="sng" spc="-25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covered:</a:t>
            </a:r>
            <a:r>
              <a:rPr sz="2200" b="1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PHP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provides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$_GET</a:t>
            </a:r>
            <a:r>
              <a:rPr sz="22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associative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array</a:t>
            </a:r>
            <a:r>
              <a:rPr sz="22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access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method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requests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remain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history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can</a:t>
            </a:r>
            <a:r>
              <a:rPr sz="22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be</a:t>
            </a:r>
            <a:r>
              <a:rPr sz="22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bookmarked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120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POST</a:t>
            </a:r>
            <a:r>
              <a:rPr spc="-25" dirty="0"/>
              <a:t> </a:t>
            </a:r>
            <a:r>
              <a:rPr spc="-10"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35709"/>
            <a:ext cx="85661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query</a:t>
            </a:r>
            <a:r>
              <a:rPr sz="20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string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(name/value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pairs)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HTTP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message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body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POST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request: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3004185"/>
            <a:ext cx="8481060" cy="3013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limit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size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(unlike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method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capped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max-length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of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URL)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POST</a:t>
            </a:r>
            <a:r>
              <a:rPr sz="2000" u="sng" spc="-4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method</a:t>
            </a:r>
            <a:r>
              <a:rPr sz="2000" u="sng" spc="-3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transfers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information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security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depends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protocol: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Secure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make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sure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secure</a:t>
            </a:r>
            <a:endParaRPr sz="2000">
              <a:latin typeface="Calibri"/>
              <a:cs typeface="Calibri"/>
            </a:endParaRPr>
          </a:p>
          <a:p>
            <a:pPr marL="355600" marR="28575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b="1" u="sng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To</a:t>
            </a:r>
            <a:r>
              <a:rPr sz="2000" b="1" u="sng" spc="-55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be</a:t>
            </a:r>
            <a:r>
              <a:rPr sz="2000" b="1" u="sng" spc="-40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covered:</a:t>
            </a:r>
            <a:r>
              <a:rPr sz="2000" b="1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PHP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provides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$_POST</a:t>
            </a:r>
            <a:r>
              <a:rPr sz="20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associative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array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access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sent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POST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method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POST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requests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remain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history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cannot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be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bookmarked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1676400"/>
            <a:ext cx="4038600" cy="13746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121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File</a:t>
            </a:r>
            <a:r>
              <a:rPr spc="-40" dirty="0"/>
              <a:t> </a:t>
            </a:r>
            <a:r>
              <a:rPr dirty="0"/>
              <a:t>extension</a:t>
            </a:r>
            <a:r>
              <a:rPr spc="-20" dirty="0"/>
              <a:t> </a:t>
            </a:r>
            <a:r>
              <a:rPr spc="-10" dirty="0"/>
              <a:t>matters!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357882"/>
            <a:ext cx="6178550" cy="2392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29590" indent="-342900">
              <a:lnSpc>
                <a:spcPct val="110000"/>
              </a:lnSpc>
              <a:spcBef>
                <a:spcPts val="105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know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requested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file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treated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server-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side</a:t>
            </a:r>
            <a:r>
              <a:rPr sz="28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program/script?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920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r>
              <a:rPr sz="24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extension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matters!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860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extension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“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htm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”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“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html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”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3724655"/>
            <a:ext cx="5979795" cy="211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65" marR="5080">
              <a:lnSpc>
                <a:spcPct val="1101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knows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what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requests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static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web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page</a:t>
            </a:r>
            <a:endParaRPr sz="2400">
              <a:latin typeface="Calibri"/>
              <a:cs typeface="Calibri"/>
            </a:endParaRPr>
          </a:p>
          <a:p>
            <a:pPr marL="405765" marR="279400" indent="-393700">
              <a:lnSpc>
                <a:spcPct val="110000"/>
              </a:lnSpc>
              <a:spcBef>
                <a:spcPts val="575"/>
              </a:spcBef>
              <a:buSzPct val="89583"/>
              <a:buFont typeface="Wingdings"/>
              <a:buChar char=""/>
              <a:tabLst>
                <a:tab pos="4057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extension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(e.g.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“php”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“asp”),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knows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server-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side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program/script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needs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invoking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80147" y="3409441"/>
            <a:ext cx="1864360" cy="2103120"/>
            <a:chOff x="7280147" y="3409441"/>
            <a:chExt cx="1864360" cy="21031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0147" y="3970019"/>
              <a:ext cx="1289303" cy="15422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11261" y="3422141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114300" y="0"/>
                  </a:moveTo>
                  <a:lnTo>
                    <a:pt x="0" y="114300"/>
                  </a:lnTo>
                  <a:lnTo>
                    <a:pt x="57150" y="114300"/>
                  </a:lnTo>
                  <a:lnTo>
                    <a:pt x="57150" y="342900"/>
                  </a:lnTo>
                  <a:lnTo>
                    <a:pt x="0" y="342900"/>
                  </a:lnTo>
                  <a:lnTo>
                    <a:pt x="114300" y="457200"/>
                  </a:lnTo>
                  <a:lnTo>
                    <a:pt x="228600" y="342900"/>
                  </a:lnTo>
                  <a:lnTo>
                    <a:pt x="171450" y="342900"/>
                  </a:lnTo>
                  <a:lnTo>
                    <a:pt x="171450" y="114300"/>
                  </a:lnTo>
                  <a:lnTo>
                    <a:pt x="2286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11261" y="3422141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114300"/>
                  </a:moveTo>
                  <a:lnTo>
                    <a:pt x="114300" y="0"/>
                  </a:lnTo>
                  <a:lnTo>
                    <a:pt x="228600" y="114300"/>
                  </a:lnTo>
                  <a:lnTo>
                    <a:pt x="171450" y="114300"/>
                  </a:lnTo>
                  <a:lnTo>
                    <a:pt x="171450" y="342900"/>
                  </a:lnTo>
                  <a:lnTo>
                    <a:pt x="228600" y="342900"/>
                  </a:lnTo>
                  <a:lnTo>
                    <a:pt x="114300" y="457200"/>
                  </a:lnTo>
                  <a:lnTo>
                    <a:pt x="0" y="342900"/>
                  </a:lnTo>
                  <a:lnTo>
                    <a:pt x="57150" y="342900"/>
                  </a:lnTo>
                  <a:lnTo>
                    <a:pt x="57150" y="1143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6199" y="3886199"/>
              <a:ext cx="1447800" cy="1447800"/>
            </a:xfrm>
            <a:prstGeom prst="rect">
              <a:avLst/>
            </a:prstGeom>
          </p:spPr>
        </p:pic>
      </p:grpSp>
      <p:pic>
        <p:nvPicPr>
          <p:cNvPr id="10" name="object 10">
            <a:hlinkClick r:id="rId3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29500" y="2356104"/>
            <a:ext cx="990600" cy="9601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179309" y="5596534"/>
            <a:ext cx="179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HTTP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23988" y="762000"/>
            <a:ext cx="802005" cy="927100"/>
            <a:chOff x="7523988" y="762000"/>
            <a:chExt cx="802005" cy="92710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988" y="762000"/>
              <a:ext cx="801624" cy="9265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1900" y="914400"/>
              <a:ext cx="685800" cy="36423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798561" y="1781810"/>
            <a:ext cx="254000" cy="482600"/>
            <a:chOff x="7798561" y="1781810"/>
            <a:chExt cx="254000" cy="482600"/>
          </a:xfrm>
        </p:grpSpPr>
        <p:sp>
          <p:nvSpPr>
            <p:cNvPr id="16" name="object 16"/>
            <p:cNvSpPr/>
            <p:nvPr/>
          </p:nvSpPr>
          <p:spPr>
            <a:xfrm>
              <a:off x="7811261" y="179451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114300" y="0"/>
                  </a:moveTo>
                  <a:lnTo>
                    <a:pt x="0" y="114300"/>
                  </a:lnTo>
                  <a:lnTo>
                    <a:pt x="57150" y="114300"/>
                  </a:lnTo>
                  <a:lnTo>
                    <a:pt x="57150" y="342900"/>
                  </a:lnTo>
                  <a:lnTo>
                    <a:pt x="0" y="342900"/>
                  </a:lnTo>
                  <a:lnTo>
                    <a:pt x="114300" y="457200"/>
                  </a:lnTo>
                  <a:lnTo>
                    <a:pt x="228600" y="342900"/>
                  </a:lnTo>
                  <a:lnTo>
                    <a:pt x="171450" y="342900"/>
                  </a:lnTo>
                  <a:lnTo>
                    <a:pt x="171450" y="114300"/>
                  </a:lnTo>
                  <a:lnTo>
                    <a:pt x="2286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11261" y="179451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114300"/>
                  </a:moveTo>
                  <a:lnTo>
                    <a:pt x="114300" y="0"/>
                  </a:lnTo>
                  <a:lnTo>
                    <a:pt x="228600" y="114300"/>
                  </a:lnTo>
                  <a:lnTo>
                    <a:pt x="171450" y="114300"/>
                  </a:lnTo>
                  <a:lnTo>
                    <a:pt x="171450" y="342900"/>
                  </a:lnTo>
                  <a:lnTo>
                    <a:pt x="228600" y="342900"/>
                  </a:lnTo>
                  <a:lnTo>
                    <a:pt x="114300" y="457200"/>
                  </a:lnTo>
                  <a:lnTo>
                    <a:pt x="0" y="342900"/>
                  </a:lnTo>
                  <a:lnTo>
                    <a:pt x="57150" y="342900"/>
                  </a:lnTo>
                  <a:lnTo>
                    <a:pt x="57150" y="1143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84695" y="2143125"/>
            <a:ext cx="8661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PHP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module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122</a:t>
            </a:fld>
            <a:endParaRPr spc="-25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5" dirty="0"/>
              <a:t> </a:t>
            </a:r>
            <a:r>
              <a:rPr dirty="0"/>
              <a:t>Web/HTTP</a:t>
            </a:r>
            <a:r>
              <a:rPr spc="-45" dirty="0"/>
              <a:t> </a:t>
            </a:r>
            <a:r>
              <a:rPr dirty="0"/>
              <a:t>is</a:t>
            </a:r>
            <a:r>
              <a:rPr spc="-10" dirty="0"/>
              <a:t> stateless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562919"/>
            <a:ext cx="8576310" cy="4615815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3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itself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stateless</a:t>
            </a:r>
            <a:r>
              <a:rPr sz="22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memoryless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1070"/>
              </a:spcBef>
              <a:buSzPct val="89473"/>
              <a:buFont typeface="Wingdings"/>
              <a:buChar char=""/>
              <a:tabLst>
                <a:tab pos="862965" algn="l"/>
              </a:tabLst>
            </a:pP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19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9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04040"/>
                </a:solidFill>
                <a:latin typeface="Calibri"/>
                <a:cs typeface="Calibri"/>
              </a:rPr>
              <a:t>Web!</a:t>
            </a:r>
            <a:endParaRPr sz="19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1030"/>
              </a:spcBef>
              <a:buSzPct val="89473"/>
              <a:buFont typeface="Wingdings"/>
              <a:buChar char=""/>
              <a:tabLst>
                <a:tab pos="862965" algn="l"/>
              </a:tabLst>
            </a:pP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r>
              <a:rPr sz="19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9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processed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without</a:t>
            </a:r>
            <a:r>
              <a:rPr sz="19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knowledge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9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prior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requests</a:t>
            </a:r>
            <a:endParaRPr sz="1900">
              <a:latin typeface="Calibri"/>
              <a:cs typeface="Calibri"/>
            </a:endParaRPr>
          </a:p>
          <a:p>
            <a:pPr marL="862965" marR="5080" lvl="1" indent="-393700">
              <a:lnSpc>
                <a:spcPct val="110000"/>
              </a:lnSpc>
              <a:spcBef>
                <a:spcPts val="795"/>
              </a:spcBef>
              <a:buSzPct val="89473"/>
              <a:buFont typeface="Wingdings"/>
              <a:buChar char=""/>
              <a:tabLst>
                <a:tab pos="862965" algn="l"/>
              </a:tabLst>
            </a:pP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9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stateless</a:t>
            </a:r>
            <a:r>
              <a:rPr sz="19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00FF"/>
                </a:solidFill>
                <a:latin typeface="Calibri"/>
                <a:cs typeface="Calibri"/>
              </a:rPr>
              <a:t>does</a:t>
            </a:r>
            <a:r>
              <a:rPr sz="19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19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require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9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00FF"/>
                </a:solidFill>
                <a:latin typeface="Calibri"/>
                <a:cs typeface="Calibri"/>
              </a:rPr>
              <a:t>retain</a:t>
            </a:r>
            <a:r>
              <a:rPr sz="19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00FF"/>
                </a:solidFill>
                <a:latin typeface="Calibri"/>
                <a:cs typeface="Calibri"/>
              </a:rPr>
              <a:t>information</a:t>
            </a:r>
            <a:r>
              <a:rPr sz="19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19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status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19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19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user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duration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requests</a:t>
            </a:r>
            <a:endParaRPr sz="19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3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22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need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dynamically</a:t>
            </a:r>
            <a:r>
              <a:rPr sz="22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allocate</a:t>
            </a:r>
            <a:r>
              <a:rPr sz="22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storage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deal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conversations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60"/>
              </a:spcBef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progress</a:t>
            </a:r>
            <a:endParaRPr sz="2200">
              <a:latin typeface="Calibri"/>
              <a:cs typeface="Calibri"/>
            </a:endParaRPr>
          </a:p>
          <a:p>
            <a:pPr marL="355600" marR="1384300" indent="-342900">
              <a:lnSpc>
                <a:spcPct val="110000"/>
              </a:lnSpc>
              <a:spcBef>
                <a:spcPts val="810"/>
              </a:spcBef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minimises</a:t>
            </a:r>
            <a:r>
              <a:rPr sz="22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time/bandwidth</a:t>
            </a:r>
            <a:r>
              <a:rPr sz="22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would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otherwise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spent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reestablishing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connection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endParaRPr sz="2200">
              <a:latin typeface="Calibri"/>
              <a:cs typeface="Calibri"/>
            </a:endParaRPr>
          </a:p>
          <a:p>
            <a:pPr marL="355600" marR="10160" indent="-342900">
              <a:lnSpc>
                <a:spcPct val="110000"/>
              </a:lnSpc>
              <a:spcBef>
                <a:spcPts val="795"/>
              </a:spcBef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session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dies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mid-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transaction,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part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system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needs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responsible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cleaning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present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state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123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5" dirty="0"/>
              <a:t> </a:t>
            </a:r>
            <a:r>
              <a:rPr dirty="0"/>
              <a:t>Web/HTTP</a:t>
            </a:r>
            <a:r>
              <a:rPr spc="-45" dirty="0"/>
              <a:t> </a:t>
            </a:r>
            <a:r>
              <a:rPr dirty="0"/>
              <a:t>is</a:t>
            </a:r>
            <a:r>
              <a:rPr spc="-10" dirty="0"/>
              <a:t> stateless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35710"/>
            <a:ext cx="7522209" cy="4768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many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applications,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want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memory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client’s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visiting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history</a:t>
            </a:r>
            <a:endParaRPr sz="2200">
              <a:latin typeface="Calibri"/>
              <a:cs typeface="Calibri"/>
            </a:endParaRPr>
          </a:p>
          <a:p>
            <a:pPr marL="862965" marR="22225" lvl="1" indent="-393700">
              <a:lnSpc>
                <a:spcPct val="100000"/>
              </a:lnSpc>
              <a:spcBef>
                <a:spcPts val="61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E.g.,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registered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user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website,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he/she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able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log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once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whole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website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90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mechanism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make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(HTTP)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stateful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(=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memoryful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).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0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Save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historical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visits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610"/>
              </a:spcBef>
              <a:buSzPct val="80555"/>
              <a:buFont typeface="Wingdings"/>
              <a:buChar char=""/>
              <a:tabLst>
                <a:tab pos="125920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keeps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memory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past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What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information</a:t>
            </a:r>
            <a:r>
              <a:rPr sz="22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save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1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submitted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via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forms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submitted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(query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strings,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form)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Who</a:t>
            </a:r>
            <a:r>
              <a:rPr sz="2000" spc="-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visited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what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when</a:t>
            </a:r>
            <a:r>
              <a:rPr sz="20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where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how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610"/>
              </a:spcBef>
              <a:buSzPct val="80555"/>
              <a:buFont typeface="Wingdings"/>
              <a:buChar char=""/>
              <a:tabLst>
                <a:tab pos="125920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Maximally,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everything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visit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history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every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visitor!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1600200"/>
            <a:ext cx="533400" cy="533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4745" y="2510956"/>
            <a:ext cx="612817" cy="1890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2800" y="3505200"/>
            <a:ext cx="1810511" cy="12070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124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Making</a:t>
            </a:r>
            <a:r>
              <a:rPr spc="-10" dirty="0"/>
              <a:t> </a:t>
            </a:r>
            <a:r>
              <a:rPr dirty="0"/>
              <a:t>Web/HTTP</a:t>
            </a:r>
            <a:r>
              <a:rPr spc="-35" dirty="0"/>
              <a:t> </a:t>
            </a:r>
            <a:r>
              <a:rPr spc="-10" dirty="0"/>
              <a:t>stateful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2037714"/>
            <a:ext cx="7279005" cy="28060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save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such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information?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ways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web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(HTTP)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cookies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(client-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side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data,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short-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long-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term)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session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variables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(server-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side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data,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short-term)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databases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(server-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side,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long-term)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files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(server-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side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data,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long-term)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cover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everything!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125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641475"/>
            <a:ext cx="6797675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(client-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side)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Web/HTTP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session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lasts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from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first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time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user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visits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web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server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until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web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browser</a:t>
            </a:r>
            <a:r>
              <a:rPr sz="24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closes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Q: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session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ID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maintained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during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session?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3546497"/>
            <a:ext cx="6010910" cy="116586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05765" indent="-393065">
              <a:lnSpc>
                <a:spcPct val="100000"/>
              </a:lnSpc>
              <a:spcBef>
                <a:spcPts val="625"/>
              </a:spcBef>
              <a:buSzPct val="88636"/>
              <a:buFont typeface="Wingdings"/>
              <a:buChar char=""/>
              <a:tabLst>
                <a:tab pos="4057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Stored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(client-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side)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session</a:t>
            </a:r>
            <a:r>
              <a:rPr sz="22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cookie</a:t>
            </a:r>
            <a:endParaRPr sz="2200">
              <a:latin typeface="Calibri"/>
              <a:cs typeface="Calibri"/>
            </a:endParaRPr>
          </a:p>
          <a:p>
            <a:pPr marL="405765" indent="-393065">
              <a:lnSpc>
                <a:spcPct val="100000"/>
              </a:lnSpc>
              <a:spcBef>
                <a:spcPts val="525"/>
              </a:spcBef>
              <a:buSzPct val="88636"/>
              <a:buFont typeface="Wingdings"/>
              <a:buChar char=""/>
              <a:tabLst>
                <a:tab pos="405765" algn="l"/>
              </a:tabLst>
            </a:pP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Communicated</a:t>
            </a:r>
            <a:r>
              <a:rPr sz="22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r>
              <a:rPr sz="22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URL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parameter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part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the</a:t>
            </a:r>
            <a:endParaRPr sz="2200">
              <a:latin typeface="Calibri"/>
              <a:cs typeface="Calibri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query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string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URL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4757166"/>
            <a:ext cx="65354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Note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client-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side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session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unique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ID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associated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number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session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variables</a:t>
            </a:r>
            <a:r>
              <a:rPr sz="24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stored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server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side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3195" y="4580823"/>
            <a:ext cx="1676400" cy="14950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298245" y="1295400"/>
            <a:ext cx="1647825" cy="2621915"/>
            <a:chOff x="7298245" y="1295400"/>
            <a:chExt cx="1647825" cy="26219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6743" y="1295400"/>
              <a:ext cx="1290827" cy="15438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03007" y="2097023"/>
              <a:ext cx="1638300" cy="1815464"/>
            </a:xfrm>
            <a:custGeom>
              <a:avLst/>
              <a:gdLst/>
              <a:ahLst/>
              <a:cxnLst/>
              <a:rect l="l" t="t" r="r" b="b"/>
              <a:pathLst>
                <a:path w="1638300" h="1815464">
                  <a:moveTo>
                    <a:pt x="1638300" y="0"/>
                  </a:moveTo>
                  <a:lnTo>
                    <a:pt x="0" y="0"/>
                  </a:lnTo>
                  <a:lnTo>
                    <a:pt x="0" y="1815083"/>
                  </a:lnTo>
                  <a:lnTo>
                    <a:pt x="1638300" y="1815083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03007" y="2097023"/>
              <a:ext cx="1638300" cy="1815464"/>
            </a:xfrm>
            <a:custGeom>
              <a:avLst/>
              <a:gdLst/>
              <a:ahLst/>
              <a:cxnLst/>
              <a:rect l="l" t="t" r="r" b="b"/>
              <a:pathLst>
                <a:path w="1638300" h="1815464">
                  <a:moveTo>
                    <a:pt x="0" y="1815083"/>
                  </a:moveTo>
                  <a:lnTo>
                    <a:pt x="1638300" y="1815083"/>
                  </a:lnTo>
                  <a:lnTo>
                    <a:pt x="1638300" y="0"/>
                  </a:lnTo>
                  <a:lnTo>
                    <a:pt x="0" y="0"/>
                  </a:lnTo>
                  <a:lnTo>
                    <a:pt x="0" y="181508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382636" y="2123948"/>
            <a:ext cx="142748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2fp8nq22d6vh2q a788nngm2644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2636" y="2977083"/>
            <a:ext cx="117983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Name=Manos Login=True Index=100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85657" y="3558794"/>
            <a:ext cx="330200" cy="1168400"/>
            <a:chOff x="8185657" y="3558794"/>
            <a:chExt cx="330200" cy="1168400"/>
          </a:xfrm>
        </p:grpSpPr>
        <p:sp>
          <p:nvSpPr>
            <p:cNvPr id="14" name="object 14"/>
            <p:cNvSpPr/>
            <p:nvPr/>
          </p:nvSpPr>
          <p:spPr>
            <a:xfrm>
              <a:off x="8198357" y="3571494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228600" y="0"/>
                  </a:moveTo>
                  <a:lnTo>
                    <a:pt x="76200" y="0"/>
                  </a:lnTo>
                  <a:lnTo>
                    <a:pt x="76200" y="990599"/>
                  </a:lnTo>
                  <a:lnTo>
                    <a:pt x="0" y="990599"/>
                  </a:lnTo>
                  <a:lnTo>
                    <a:pt x="152400" y="1142999"/>
                  </a:lnTo>
                  <a:lnTo>
                    <a:pt x="304800" y="990599"/>
                  </a:lnTo>
                  <a:lnTo>
                    <a:pt x="228600" y="990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98357" y="3571494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0" y="990599"/>
                  </a:moveTo>
                  <a:lnTo>
                    <a:pt x="76200" y="990599"/>
                  </a:lnTo>
                  <a:lnTo>
                    <a:pt x="76200" y="0"/>
                  </a:lnTo>
                  <a:lnTo>
                    <a:pt x="228600" y="0"/>
                  </a:lnTo>
                  <a:lnTo>
                    <a:pt x="228600" y="990599"/>
                  </a:lnTo>
                  <a:lnTo>
                    <a:pt x="304800" y="990599"/>
                  </a:lnTo>
                  <a:lnTo>
                    <a:pt x="152400" y="1142999"/>
                  </a:lnTo>
                  <a:lnTo>
                    <a:pt x="0" y="990599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140320" y="2465070"/>
            <a:ext cx="918844" cy="2875280"/>
            <a:chOff x="7140320" y="2465070"/>
            <a:chExt cx="918844" cy="2875280"/>
          </a:xfrm>
        </p:grpSpPr>
        <p:sp>
          <p:nvSpPr>
            <p:cNvPr id="17" name="object 17"/>
            <p:cNvSpPr/>
            <p:nvPr/>
          </p:nvSpPr>
          <p:spPr>
            <a:xfrm>
              <a:off x="7741157" y="3571494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152400" y="0"/>
                  </a:moveTo>
                  <a:lnTo>
                    <a:pt x="0" y="152399"/>
                  </a:lnTo>
                  <a:lnTo>
                    <a:pt x="76200" y="152399"/>
                  </a:lnTo>
                  <a:lnTo>
                    <a:pt x="76200" y="1142999"/>
                  </a:lnTo>
                  <a:lnTo>
                    <a:pt x="228600" y="1142999"/>
                  </a:lnTo>
                  <a:lnTo>
                    <a:pt x="228600" y="152399"/>
                  </a:lnTo>
                  <a:lnTo>
                    <a:pt x="3048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41157" y="3571494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0" y="152399"/>
                  </a:moveTo>
                  <a:lnTo>
                    <a:pt x="152400" y="0"/>
                  </a:lnTo>
                  <a:lnTo>
                    <a:pt x="304800" y="152399"/>
                  </a:lnTo>
                  <a:lnTo>
                    <a:pt x="228600" y="152399"/>
                  </a:lnTo>
                  <a:lnTo>
                    <a:pt x="228600" y="1142999"/>
                  </a:lnTo>
                  <a:lnTo>
                    <a:pt x="76200" y="1142999"/>
                  </a:lnTo>
                  <a:lnTo>
                    <a:pt x="76200" y="152399"/>
                  </a:lnTo>
                  <a:lnTo>
                    <a:pt x="0" y="152399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40320" y="2465070"/>
              <a:ext cx="374015" cy="2494915"/>
            </a:xfrm>
            <a:custGeom>
              <a:avLst/>
              <a:gdLst/>
              <a:ahLst/>
              <a:cxnLst/>
              <a:rect l="l" t="t" r="r" b="b"/>
              <a:pathLst>
                <a:path w="374015" h="2494915">
                  <a:moveTo>
                    <a:pt x="326456" y="2433648"/>
                  </a:moveTo>
                  <a:lnTo>
                    <a:pt x="304164" y="2445638"/>
                  </a:lnTo>
                  <a:lnTo>
                    <a:pt x="373760" y="2494787"/>
                  </a:lnTo>
                  <a:lnTo>
                    <a:pt x="372273" y="2444877"/>
                  </a:lnTo>
                  <a:lnTo>
                    <a:pt x="332485" y="2444877"/>
                  </a:lnTo>
                  <a:lnTo>
                    <a:pt x="326456" y="2433648"/>
                  </a:lnTo>
                  <a:close/>
                </a:path>
                <a:path w="374015" h="2494915">
                  <a:moveTo>
                    <a:pt x="348923" y="2421564"/>
                  </a:moveTo>
                  <a:lnTo>
                    <a:pt x="326456" y="2433648"/>
                  </a:lnTo>
                  <a:lnTo>
                    <a:pt x="332485" y="2444877"/>
                  </a:lnTo>
                  <a:lnTo>
                    <a:pt x="354964" y="2432811"/>
                  </a:lnTo>
                  <a:lnTo>
                    <a:pt x="348923" y="2421564"/>
                  </a:lnTo>
                  <a:close/>
                </a:path>
                <a:path w="374015" h="2494915">
                  <a:moveTo>
                    <a:pt x="371221" y="2409571"/>
                  </a:moveTo>
                  <a:lnTo>
                    <a:pt x="348923" y="2421564"/>
                  </a:lnTo>
                  <a:lnTo>
                    <a:pt x="354964" y="2432811"/>
                  </a:lnTo>
                  <a:lnTo>
                    <a:pt x="332485" y="2444877"/>
                  </a:lnTo>
                  <a:lnTo>
                    <a:pt x="372273" y="2444877"/>
                  </a:lnTo>
                  <a:lnTo>
                    <a:pt x="371221" y="2409571"/>
                  </a:lnTo>
                  <a:close/>
                </a:path>
                <a:path w="374015" h="2494915">
                  <a:moveTo>
                    <a:pt x="177679" y="72137"/>
                  </a:moveTo>
                  <a:lnTo>
                    <a:pt x="152653" y="195071"/>
                  </a:lnTo>
                  <a:lnTo>
                    <a:pt x="132969" y="293496"/>
                  </a:lnTo>
                  <a:lnTo>
                    <a:pt x="113919" y="391540"/>
                  </a:lnTo>
                  <a:lnTo>
                    <a:pt x="95630" y="488950"/>
                  </a:lnTo>
                  <a:lnTo>
                    <a:pt x="78358" y="585469"/>
                  </a:lnTo>
                  <a:lnTo>
                    <a:pt x="62356" y="680974"/>
                  </a:lnTo>
                  <a:lnTo>
                    <a:pt x="47625" y="775588"/>
                  </a:lnTo>
                  <a:lnTo>
                    <a:pt x="34544" y="868679"/>
                  </a:lnTo>
                  <a:lnTo>
                    <a:pt x="23240" y="960501"/>
                  </a:lnTo>
                  <a:lnTo>
                    <a:pt x="13970" y="1050670"/>
                  </a:lnTo>
                  <a:lnTo>
                    <a:pt x="10159" y="1095120"/>
                  </a:lnTo>
                  <a:lnTo>
                    <a:pt x="6857" y="1139063"/>
                  </a:lnTo>
                  <a:lnTo>
                    <a:pt x="4190" y="1182496"/>
                  </a:lnTo>
                  <a:lnTo>
                    <a:pt x="2158" y="1225549"/>
                  </a:lnTo>
                  <a:lnTo>
                    <a:pt x="761" y="1267967"/>
                  </a:lnTo>
                  <a:lnTo>
                    <a:pt x="126" y="1309877"/>
                  </a:lnTo>
                  <a:lnTo>
                    <a:pt x="0" y="1351152"/>
                  </a:lnTo>
                  <a:lnTo>
                    <a:pt x="761" y="1392046"/>
                  </a:lnTo>
                  <a:lnTo>
                    <a:pt x="2158" y="1432178"/>
                  </a:lnTo>
                  <a:lnTo>
                    <a:pt x="4445" y="1471802"/>
                  </a:lnTo>
                  <a:lnTo>
                    <a:pt x="7493" y="1510664"/>
                  </a:lnTo>
                  <a:lnTo>
                    <a:pt x="11302" y="1549018"/>
                  </a:lnTo>
                  <a:lnTo>
                    <a:pt x="21208" y="1623694"/>
                  </a:lnTo>
                  <a:lnTo>
                    <a:pt x="33908" y="1696211"/>
                  </a:lnTo>
                  <a:lnTo>
                    <a:pt x="49149" y="1766569"/>
                  </a:lnTo>
                  <a:lnTo>
                    <a:pt x="66928" y="1834895"/>
                  </a:lnTo>
                  <a:lnTo>
                    <a:pt x="86740" y="1901189"/>
                  </a:lnTo>
                  <a:lnTo>
                    <a:pt x="108711" y="1966086"/>
                  </a:lnTo>
                  <a:lnTo>
                    <a:pt x="132460" y="2029332"/>
                  </a:lnTo>
                  <a:lnTo>
                    <a:pt x="157733" y="2091308"/>
                  </a:lnTo>
                  <a:lnTo>
                    <a:pt x="184530" y="2152015"/>
                  </a:lnTo>
                  <a:lnTo>
                    <a:pt x="212344" y="2211704"/>
                  </a:lnTo>
                  <a:lnTo>
                    <a:pt x="241173" y="2270632"/>
                  </a:lnTo>
                  <a:lnTo>
                    <a:pt x="270890" y="2328798"/>
                  </a:lnTo>
                  <a:lnTo>
                    <a:pt x="301117" y="2386456"/>
                  </a:lnTo>
                  <a:lnTo>
                    <a:pt x="326456" y="2433648"/>
                  </a:lnTo>
                  <a:lnTo>
                    <a:pt x="348923" y="2421564"/>
                  </a:lnTo>
                  <a:lnTo>
                    <a:pt x="323723" y="2374646"/>
                  </a:lnTo>
                  <a:lnTo>
                    <a:pt x="293497" y="2317241"/>
                  </a:lnTo>
                  <a:lnTo>
                    <a:pt x="264032" y="2259456"/>
                  </a:lnTo>
                  <a:lnTo>
                    <a:pt x="235330" y="2201036"/>
                  </a:lnTo>
                  <a:lnTo>
                    <a:pt x="207772" y="2141854"/>
                  </a:lnTo>
                  <a:lnTo>
                    <a:pt x="181355" y="2081656"/>
                  </a:lnTo>
                  <a:lnTo>
                    <a:pt x="156209" y="2020442"/>
                  </a:lnTo>
                  <a:lnTo>
                    <a:pt x="132842" y="1957831"/>
                  </a:lnTo>
                  <a:lnTo>
                    <a:pt x="111125" y="1893950"/>
                  </a:lnTo>
                  <a:lnTo>
                    <a:pt x="91439" y="1828291"/>
                  </a:lnTo>
                  <a:lnTo>
                    <a:pt x="73913" y="1760981"/>
                  </a:lnTo>
                  <a:lnTo>
                    <a:pt x="58927" y="1691639"/>
                  </a:lnTo>
                  <a:lnTo>
                    <a:pt x="46354" y="1620138"/>
                  </a:lnTo>
                  <a:lnTo>
                    <a:pt x="36575" y="1546478"/>
                  </a:lnTo>
                  <a:lnTo>
                    <a:pt x="29845" y="1470278"/>
                  </a:lnTo>
                  <a:lnTo>
                    <a:pt x="27558" y="1431289"/>
                  </a:lnTo>
                  <a:lnTo>
                    <a:pt x="26161" y="1391538"/>
                  </a:lnTo>
                  <a:lnTo>
                    <a:pt x="25400" y="1351152"/>
                  </a:lnTo>
                  <a:lnTo>
                    <a:pt x="25406" y="1309877"/>
                  </a:lnTo>
                  <a:lnTo>
                    <a:pt x="26187" y="1267967"/>
                  </a:lnTo>
                  <a:lnTo>
                    <a:pt x="27558" y="1226692"/>
                  </a:lnTo>
                  <a:lnTo>
                    <a:pt x="29590" y="1184020"/>
                  </a:lnTo>
                  <a:lnTo>
                    <a:pt x="32130" y="1140840"/>
                  </a:lnTo>
                  <a:lnTo>
                    <a:pt x="35432" y="1097279"/>
                  </a:lnTo>
                  <a:lnTo>
                    <a:pt x="39243" y="1053210"/>
                  </a:lnTo>
                  <a:lnTo>
                    <a:pt x="48386" y="963549"/>
                  </a:lnTo>
                  <a:lnTo>
                    <a:pt x="59689" y="872235"/>
                  </a:lnTo>
                  <a:lnTo>
                    <a:pt x="72771" y="779526"/>
                  </a:lnTo>
                  <a:lnTo>
                    <a:pt x="87375" y="685291"/>
                  </a:lnTo>
                  <a:lnTo>
                    <a:pt x="103377" y="589914"/>
                  </a:lnTo>
                  <a:lnTo>
                    <a:pt x="120650" y="493649"/>
                  </a:lnTo>
                  <a:lnTo>
                    <a:pt x="138810" y="396366"/>
                  </a:lnTo>
                  <a:lnTo>
                    <a:pt x="157860" y="298576"/>
                  </a:lnTo>
                  <a:lnTo>
                    <a:pt x="177546" y="200151"/>
                  </a:lnTo>
                  <a:lnTo>
                    <a:pt x="202571" y="77217"/>
                  </a:lnTo>
                  <a:lnTo>
                    <a:pt x="177679" y="72137"/>
                  </a:lnTo>
                  <a:close/>
                </a:path>
                <a:path w="374015" h="2494915">
                  <a:moveTo>
                    <a:pt x="221386" y="59689"/>
                  </a:moveTo>
                  <a:lnTo>
                    <a:pt x="180212" y="59689"/>
                  </a:lnTo>
                  <a:lnTo>
                    <a:pt x="205104" y="64769"/>
                  </a:lnTo>
                  <a:lnTo>
                    <a:pt x="202571" y="77217"/>
                  </a:lnTo>
                  <a:lnTo>
                    <a:pt x="227456" y="82295"/>
                  </a:lnTo>
                  <a:lnTo>
                    <a:pt x="221386" y="59689"/>
                  </a:lnTo>
                  <a:close/>
                </a:path>
                <a:path w="374015" h="2494915">
                  <a:moveTo>
                    <a:pt x="180212" y="59689"/>
                  </a:moveTo>
                  <a:lnTo>
                    <a:pt x="177679" y="72137"/>
                  </a:lnTo>
                  <a:lnTo>
                    <a:pt x="202571" y="77217"/>
                  </a:lnTo>
                  <a:lnTo>
                    <a:pt x="205104" y="64769"/>
                  </a:lnTo>
                  <a:lnTo>
                    <a:pt x="180212" y="59689"/>
                  </a:lnTo>
                  <a:close/>
                </a:path>
                <a:path w="374015" h="2494915">
                  <a:moveTo>
                    <a:pt x="205358" y="0"/>
                  </a:moveTo>
                  <a:lnTo>
                    <a:pt x="152780" y="67055"/>
                  </a:lnTo>
                  <a:lnTo>
                    <a:pt x="177679" y="72137"/>
                  </a:lnTo>
                  <a:lnTo>
                    <a:pt x="180212" y="59689"/>
                  </a:lnTo>
                  <a:lnTo>
                    <a:pt x="221386" y="59689"/>
                  </a:lnTo>
                  <a:lnTo>
                    <a:pt x="2053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5031" y="4789932"/>
              <a:ext cx="550164" cy="55016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126</a:t>
            </a:fld>
            <a:endParaRPr spc="-25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35" dirty="0"/>
              <a:t> </a:t>
            </a:r>
            <a:r>
              <a:rPr dirty="0"/>
              <a:t>typical</a:t>
            </a:r>
            <a:r>
              <a:rPr spc="-55" dirty="0"/>
              <a:t> </a:t>
            </a:r>
            <a:r>
              <a:rPr dirty="0"/>
              <a:t>HTTP</a:t>
            </a:r>
            <a:r>
              <a:rPr spc="-45" dirty="0"/>
              <a:t> </a:t>
            </a:r>
            <a:r>
              <a:rPr dirty="0"/>
              <a:t>session</a:t>
            </a:r>
            <a:r>
              <a:rPr spc="-10" dirty="0"/>
              <a:t> </a:t>
            </a:r>
            <a:r>
              <a:rPr dirty="0"/>
              <a:t>(3</a:t>
            </a:r>
            <a:r>
              <a:rPr spc="-35" dirty="0"/>
              <a:t> </a:t>
            </a:r>
            <a:r>
              <a:rPr spc="-10" dirty="0"/>
              <a:t>phases)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614042"/>
            <a:ext cx="4954905" cy="3903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1015365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768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establishes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TCP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connection:</a:t>
            </a:r>
            <a:endParaRPr sz="2400">
              <a:latin typeface="Calibri"/>
              <a:cs typeface="Calibri"/>
            </a:endParaRPr>
          </a:p>
          <a:p>
            <a:pPr marL="1033780" marR="233679" lvl="1" indent="-457834">
              <a:lnSpc>
                <a:spcPct val="100000"/>
              </a:lnSpc>
              <a:spcBef>
                <a:spcPts val="575"/>
              </a:spcBef>
              <a:buSzPct val="89583"/>
              <a:buFont typeface="Wingdings"/>
              <a:buChar char=""/>
              <a:tabLst>
                <a:tab pos="103378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must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know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IP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address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port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number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desired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  <a:p>
            <a:pPr marL="476884" marR="233679" indent="-46482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76884" algn="l"/>
                <a:tab pos="52768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	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sends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server,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waits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  <a:p>
            <a:pPr marL="476884" marR="5080" indent="-46482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76884" algn="l"/>
                <a:tab pos="52768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	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processes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request,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sending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back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answer,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providing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status</a:t>
            </a:r>
            <a:r>
              <a:rPr sz="2400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code</a:t>
            </a:r>
            <a:r>
              <a:rPr sz="24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returned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600" y="1447800"/>
            <a:ext cx="3066288" cy="26563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4343400"/>
            <a:ext cx="3631692" cy="1676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127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Response</a:t>
            </a:r>
            <a:r>
              <a:rPr spc="-45" dirty="0"/>
              <a:t> </a:t>
            </a:r>
            <a:r>
              <a:rPr dirty="0"/>
              <a:t>status</a:t>
            </a:r>
            <a:r>
              <a:rPr spc="-15" dirty="0"/>
              <a:t> </a:t>
            </a:r>
            <a:r>
              <a:rPr spc="-20" dirty="0"/>
              <a:t>codes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156461"/>
            <a:ext cx="8540115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lr>
                <a:srgbClr val="404040"/>
              </a:buClr>
              <a:buFont typeface="Wingdings"/>
              <a:buChar char=""/>
              <a:tabLst>
                <a:tab pos="355600" algn="l"/>
              </a:tabLst>
            </a:pP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HTTP</a:t>
            </a:r>
            <a:r>
              <a:rPr sz="2400" u="sng" spc="-4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response</a:t>
            </a:r>
            <a:r>
              <a:rPr sz="2400" u="sng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status</a:t>
            </a:r>
            <a:r>
              <a:rPr sz="2400" u="sng" spc="-5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codes</a:t>
            </a:r>
            <a:r>
              <a:rPr sz="2400" spc="-60" dirty="0">
                <a:solidFill>
                  <a:srgbClr val="0099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indicate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specific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has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been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successfully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completed</a:t>
            </a:r>
            <a:endParaRPr sz="2400">
              <a:latin typeface="Calibri"/>
              <a:cs typeface="Calibri"/>
            </a:endParaRPr>
          </a:p>
          <a:p>
            <a:pPr marL="354965" indent="-342265" algn="just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Responses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grouped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five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classes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927100" lvl="1" indent="-457200" algn="just">
              <a:lnSpc>
                <a:spcPct val="100000"/>
              </a:lnSpc>
              <a:spcBef>
                <a:spcPts val="805"/>
              </a:spcBef>
              <a:buSzPct val="89583"/>
              <a:buAutoNum type="arabicPeriod"/>
              <a:tabLst>
                <a:tab pos="927100" algn="l"/>
              </a:tabLst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Information</a:t>
            </a:r>
            <a:r>
              <a:rPr sz="2400" b="1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responses:</a:t>
            </a:r>
            <a:endParaRPr sz="2400">
              <a:latin typeface="Calibri"/>
              <a:cs typeface="Calibri"/>
            </a:endParaRPr>
          </a:p>
          <a:p>
            <a:pPr marL="1257935" marR="418465" lvl="2" indent="-331470" algn="just">
              <a:lnSpc>
                <a:spcPct val="100000"/>
              </a:lnSpc>
              <a:spcBef>
                <a:spcPts val="795"/>
              </a:spcBef>
              <a:buSzPct val="79166"/>
              <a:buFont typeface="Wingdings"/>
              <a:buChar char=""/>
              <a:tabLst>
                <a:tab pos="125920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100</a:t>
            </a:r>
            <a:r>
              <a:rPr sz="2400" u="sng" spc="-3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Continue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Indicates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everything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far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OK 	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continue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or 	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ignore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already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finished:</a:t>
            </a:r>
            <a:endParaRPr sz="2400">
              <a:latin typeface="Calibri"/>
              <a:cs typeface="Calibri"/>
            </a:endParaRPr>
          </a:p>
          <a:p>
            <a:pPr marL="1610995" lvl="3" indent="-226695" algn="just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1610995" algn="l"/>
              </a:tabLst>
            </a:pP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0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check</a:t>
            </a:r>
            <a:r>
              <a:rPr sz="20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request's</a:t>
            </a:r>
            <a:r>
              <a:rPr sz="2000" i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headers,</a:t>
            </a:r>
            <a:r>
              <a:rPr sz="2000" i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0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must</a:t>
            </a:r>
            <a:endParaRPr sz="2000">
              <a:latin typeface="Calibri"/>
              <a:cs typeface="Calibri"/>
            </a:endParaRPr>
          </a:p>
          <a:p>
            <a:pPr marL="1612900" marR="161290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send</a:t>
            </a:r>
            <a:r>
              <a:rPr sz="20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4"/>
              </a:rPr>
              <a:t>Expect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100-continue</a:t>
            </a:r>
            <a:r>
              <a:rPr sz="2000" i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header</a:t>
            </a:r>
            <a:r>
              <a:rPr sz="2000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0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initial</a:t>
            </a:r>
            <a:r>
              <a:rPr sz="2000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r>
              <a:rPr sz="20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spc="-2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receive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100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Continue</a:t>
            </a:r>
            <a:r>
              <a:rPr sz="20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status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code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response</a:t>
            </a:r>
            <a:r>
              <a:rPr sz="2000" i="1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before</a:t>
            </a:r>
            <a:r>
              <a:rPr sz="2000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sending</a:t>
            </a:r>
            <a:r>
              <a:rPr sz="2000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body</a:t>
            </a:r>
            <a:endParaRPr sz="20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775"/>
              </a:spcBef>
              <a:buSzPct val="89583"/>
              <a:buAutoNum type="arabicPeriod" startAt="2"/>
              <a:tabLst>
                <a:tab pos="927100" algn="l"/>
              </a:tabLst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Successful</a:t>
            </a:r>
            <a:r>
              <a:rPr sz="2400" b="1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responses:</a:t>
            </a:r>
            <a:endParaRPr sz="2400">
              <a:latin typeface="Calibri"/>
              <a:cs typeface="Calibri"/>
            </a:endParaRPr>
          </a:p>
          <a:p>
            <a:pPr marL="1258570" lvl="2" indent="-331470">
              <a:lnSpc>
                <a:spcPct val="100000"/>
              </a:lnSpc>
              <a:spcBef>
                <a:spcPts val="795"/>
              </a:spcBef>
              <a:buSzPct val="79166"/>
              <a:buFont typeface="Wingdings"/>
              <a:buChar char=""/>
              <a:tabLst>
                <a:tab pos="125857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5"/>
              </a:rPr>
              <a:t>200</a:t>
            </a:r>
            <a:r>
              <a:rPr sz="2400" u="sng" spc="-5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5"/>
              </a:rPr>
              <a:t>OK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succeeded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128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Response</a:t>
            </a:r>
            <a:r>
              <a:rPr spc="-45" dirty="0"/>
              <a:t> </a:t>
            </a:r>
            <a:r>
              <a:rPr dirty="0"/>
              <a:t>status</a:t>
            </a:r>
            <a:r>
              <a:rPr spc="-15" dirty="0"/>
              <a:t> </a:t>
            </a:r>
            <a:r>
              <a:rPr spc="-20" dirty="0"/>
              <a:t>codes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37297"/>
            <a:ext cx="8486775" cy="117665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850"/>
              </a:spcBef>
              <a:buAutoNum type="arabicPeriod" startAt="3"/>
              <a:tabLst>
                <a:tab pos="353695" algn="l"/>
              </a:tabLst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Redirection</a:t>
            </a:r>
            <a:r>
              <a:rPr sz="2400" b="1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messages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59205" marR="5080" lvl="1" indent="-332740">
              <a:lnSpc>
                <a:spcPct val="100000"/>
              </a:lnSpc>
              <a:spcBef>
                <a:spcPts val="63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301</a:t>
            </a:r>
            <a:r>
              <a:rPr sz="2000" u="sng" spc="-5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Moved</a:t>
            </a:r>
            <a:r>
              <a:rPr sz="20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Permanently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indicates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resource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requested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been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definitively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moved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given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Location</a:t>
            </a:r>
            <a:r>
              <a:rPr sz="20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headers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4171530"/>
            <a:ext cx="8360409" cy="218186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844"/>
              </a:spcBef>
              <a:buAutoNum type="arabicPeriod" startAt="4"/>
              <a:tabLst>
                <a:tab pos="353695" algn="l"/>
              </a:tabLst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Client</a:t>
            </a:r>
            <a:r>
              <a:rPr sz="24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error</a:t>
            </a:r>
            <a:r>
              <a:rPr sz="24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responses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59205" lvl="1" indent="-332105">
              <a:lnSpc>
                <a:spcPct val="100000"/>
              </a:lnSpc>
              <a:spcBef>
                <a:spcPts val="63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404</a:t>
            </a:r>
            <a:r>
              <a:rPr sz="2000" u="sng" spc="-3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Not</a:t>
            </a:r>
            <a:r>
              <a:rPr sz="2000" u="sng" spc="-4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Found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 can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find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requested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resource</a:t>
            </a:r>
            <a:endParaRPr sz="2000">
              <a:latin typeface="Calibri"/>
              <a:cs typeface="Calibri"/>
            </a:endParaRPr>
          </a:p>
          <a:p>
            <a:pPr marL="16129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612900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response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code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probably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 most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famous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due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frequent</a:t>
            </a:r>
            <a:endParaRPr sz="1800">
              <a:latin typeface="Calibri"/>
              <a:cs typeface="Calibri"/>
            </a:endParaRPr>
          </a:p>
          <a:p>
            <a:pPr marL="1612900">
              <a:lnSpc>
                <a:spcPct val="100000"/>
              </a:lnSpc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occurrence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1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web</a:t>
            </a:r>
            <a:endParaRPr sz="1800">
              <a:latin typeface="Calibri"/>
              <a:cs typeface="Calibri"/>
            </a:endParaRPr>
          </a:p>
          <a:p>
            <a:pPr marL="1259205" marR="5080" lvl="1" indent="-332740">
              <a:lnSpc>
                <a:spcPct val="100000"/>
              </a:lnSpc>
              <a:spcBef>
                <a:spcPts val="595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4"/>
              </a:rPr>
              <a:t>403</a:t>
            </a:r>
            <a:r>
              <a:rPr sz="2000" u="sng" spc="-5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4"/>
              </a:rPr>
              <a:t>Forbidden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indicates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understood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but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refuses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authorise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24055" y="2436549"/>
            <a:ext cx="3471944" cy="17669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129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0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dirty="0"/>
              <a:t>pages</a:t>
            </a:r>
            <a:r>
              <a:rPr spc="-35" dirty="0"/>
              <a:t> </a:t>
            </a:r>
            <a:r>
              <a:rPr spc="-10" dirty="0"/>
              <a:t>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4604765"/>
            <a:ext cx="8435975" cy="113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pages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written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404040"/>
                </a:solidFill>
                <a:latin typeface="Calibri"/>
                <a:cs typeface="Calibri"/>
              </a:rPr>
              <a:t>markup</a:t>
            </a:r>
            <a:r>
              <a:rPr sz="2600" b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language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u="sng" spc="-2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HTML</a:t>
            </a:r>
            <a:endParaRPr sz="2600">
              <a:latin typeface="Calibri"/>
              <a:cs typeface="Calibri"/>
            </a:endParaRPr>
          </a:p>
          <a:p>
            <a:pPr marL="355600" marR="5080" indent="-342900">
              <a:lnSpc>
                <a:spcPts val="2500"/>
              </a:lnSpc>
              <a:spcBef>
                <a:spcPts val="605"/>
              </a:spcBef>
              <a:buFont typeface="Wingdings"/>
              <a:buChar char=""/>
              <a:tabLst>
                <a:tab pos="355600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Browsers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C00000"/>
                </a:solidFill>
                <a:latin typeface="Calibri"/>
                <a:cs typeface="Calibri"/>
              </a:rPr>
              <a:t>display</a:t>
            </a:r>
            <a:r>
              <a:rPr sz="26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reading</a:t>
            </a:r>
            <a:r>
              <a:rPr sz="2600" b="1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interpreting</a:t>
            </a:r>
            <a:r>
              <a:rPr sz="2600" b="1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its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447800"/>
            <a:ext cx="3429000" cy="23835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0" y="1676400"/>
            <a:ext cx="1854707" cy="18547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Response</a:t>
            </a:r>
            <a:r>
              <a:rPr spc="-45" dirty="0"/>
              <a:t> </a:t>
            </a:r>
            <a:r>
              <a:rPr dirty="0"/>
              <a:t>status</a:t>
            </a:r>
            <a:r>
              <a:rPr spc="-15" dirty="0"/>
              <a:t> </a:t>
            </a:r>
            <a:r>
              <a:rPr spc="-20" dirty="0"/>
              <a:t>codes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822" y="1145635"/>
            <a:ext cx="6776720" cy="133223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785"/>
              </a:spcBef>
              <a:buAutoNum type="arabicPeriod" startAt="5"/>
              <a:tabLst>
                <a:tab pos="469265" algn="l"/>
              </a:tabLst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Server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error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responses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977265" lvl="1" indent="-457200">
              <a:lnSpc>
                <a:spcPct val="100000"/>
              </a:lnSpc>
              <a:spcBef>
                <a:spcPts val="620"/>
              </a:spcBef>
              <a:buSzPct val="88636"/>
              <a:buFont typeface="Wingdings"/>
              <a:buChar char=""/>
              <a:tabLst>
                <a:tab pos="9772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500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Internal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Error</a:t>
            </a:r>
            <a:endParaRPr sz="2200">
              <a:latin typeface="Calibri"/>
              <a:cs typeface="Calibri"/>
            </a:endParaRPr>
          </a:p>
          <a:p>
            <a:pPr marL="1373505" lvl="2" indent="-457200">
              <a:lnSpc>
                <a:spcPct val="100000"/>
              </a:lnSpc>
              <a:spcBef>
                <a:spcPts val="580"/>
              </a:spcBef>
              <a:buSzPct val="79166"/>
              <a:buFont typeface="Wingdings"/>
              <a:buChar char=""/>
              <a:tabLst>
                <a:tab pos="137350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Wrong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implementation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side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script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130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3561" y="2082546"/>
            <a:ext cx="24345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Cookies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131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HTTP</a:t>
            </a:r>
            <a:r>
              <a:rPr spc="-10" dirty="0"/>
              <a:t> Cookies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14602"/>
            <a:ext cx="6297930" cy="5078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890" indent="-342900">
              <a:lnSpc>
                <a:spcPct val="11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3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cookie</a:t>
            </a:r>
            <a:r>
              <a:rPr sz="23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3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3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0000"/>
                </a:solidFill>
                <a:latin typeface="Calibri"/>
                <a:cs typeface="Calibri"/>
              </a:rPr>
              <a:t>small</a:t>
            </a:r>
            <a:r>
              <a:rPr sz="23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0000"/>
                </a:solidFill>
                <a:latin typeface="Calibri"/>
                <a:cs typeface="Calibri"/>
              </a:rPr>
              <a:t>piece</a:t>
            </a:r>
            <a:r>
              <a:rPr sz="23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3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0000"/>
                </a:solidFill>
                <a:latin typeface="Calibri"/>
                <a:cs typeface="Calibri"/>
              </a:rPr>
              <a:t>text</a:t>
            </a:r>
            <a:r>
              <a:rPr sz="23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0000"/>
                </a:solidFill>
                <a:latin typeface="Calibri"/>
                <a:cs typeface="Calibri"/>
              </a:rPr>
              <a:t>file</a:t>
            </a:r>
            <a:r>
              <a:rPr sz="23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3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300" spc="-10" dirty="0">
                <a:solidFill>
                  <a:srgbClr val="404040"/>
                </a:solidFill>
                <a:latin typeface="Calibri"/>
                <a:cs typeface="Calibri"/>
              </a:rPr>
              <a:t>downloaded</a:t>
            </a:r>
            <a:r>
              <a:rPr sz="23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onto</a:t>
            </a:r>
            <a:r>
              <a:rPr sz="23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‘terminal</a:t>
            </a:r>
            <a:r>
              <a:rPr sz="23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equipment’</a:t>
            </a:r>
            <a:r>
              <a:rPr sz="23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after</a:t>
            </a:r>
            <a:r>
              <a:rPr sz="23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404040"/>
                </a:solidFill>
                <a:latin typeface="Calibri"/>
                <a:cs typeface="Calibri"/>
              </a:rPr>
              <a:t>sent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3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3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user's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3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user</a:t>
            </a:r>
            <a:r>
              <a:rPr sz="23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accesses</a:t>
            </a:r>
            <a:r>
              <a:rPr sz="23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3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404040"/>
                </a:solidFill>
                <a:latin typeface="Calibri"/>
                <a:cs typeface="Calibri"/>
              </a:rPr>
              <a:t>website:</a:t>
            </a:r>
            <a:endParaRPr sz="2300">
              <a:latin typeface="Calibri"/>
              <a:cs typeface="Calibri"/>
            </a:endParaRPr>
          </a:p>
          <a:p>
            <a:pPr marL="862965" marR="1343660" lvl="1" indent="-393700">
              <a:lnSpc>
                <a:spcPct val="110000"/>
              </a:lnSpc>
              <a:spcBef>
                <a:spcPts val="825"/>
              </a:spcBef>
              <a:buSzPct val="88095"/>
              <a:buFont typeface="Wingdings"/>
              <a:buChar char=""/>
              <a:tabLst>
                <a:tab pos="862965" algn="l"/>
              </a:tabLst>
            </a:pPr>
            <a:r>
              <a:rPr sz="21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1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404040"/>
                </a:solidFill>
                <a:latin typeface="Calibri"/>
                <a:cs typeface="Calibri"/>
              </a:rPr>
              <a:t>remembers</a:t>
            </a:r>
            <a:r>
              <a:rPr sz="21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04040"/>
                </a:solidFill>
                <a:latin typeface="Calibri"/>
                <a:cs typeface="Calibri"/>
              </a:rPr>
              <a:t>stateful</a:t>
            </a:r>
            <a:r>
              <a:rPr sz="21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1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404040"/>
                </a:solidFill>
                <a:latin typeface="Calibri"/>
                <a:cs typeface="Calibri"/>
              </a:rPr>
              <a:t>for </a:t>
            </a:r>
            <a:r>
              <a:rPr sz="21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1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1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stateless</a:t>
            </a:r>
            <a:r>
              <a:rPr sz="2100" spc="-35" dirty="0">
                <a:solidFill>
                  <a:srgbClr val="009999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1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endParaRPr sz="2100">
              <a:latin typeface="Calibri"/>
              <a:cs typeface="Calibri"/>
            </a:endParaRPr>
          </a:p>
          <a:p>
            <a:pPr marL="355600" marR="544830" indent="-342900">
              <a:lnSpc>
                <a:spcPct val="100000"/>
              </a:lnSpc>
              <a:spcBef>
                <a:spcPts val="930"/>
              </a:spcBef>
              <a:buFont typeface="Wingdings"/>
              <a:buChar char=""/>
              <a:tabLst>
                <a:tab pos="355600" algn="l"/>
              </a:tabLst>
            </a:pP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3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allows</a:t>
            </a:r>
            <a:r>
              <a:rPr sz="23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website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3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00FF"/>
                </a:solidFill>
                <a:latin typeface="Calibri"/>
                <a:cs typeface="Calibri"/>
              </a:rPr>
              <a:t>recognise</a:t>
            </a:r>
            <a:r>
              <a:rPr sz="23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3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0000FF"/>
                </a:solidFill>
                <a:latin typeface="Calibri"/>
                <a:cs typeface="Calibri"/>
              </a:rPr>
              <a:t>user’s </a:t>
            </a:r>
            <a:r>
              <a:rPr sz="2300" dirty="0">
                <a:solidFill>
                  <a:srgbClr val="0000FF"/>
                </a:solidFill>
                <a:latin typeface="Calibri"/>
                <a:cs typeface="Calibri"/>
              </a:rPr>
              <a:t>device</a:t>
            </a:r>
            <a:r>
              <a:rPr sz="23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3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store</a:t>
            </a:r>
            <a:r>
              <a:rPr sz="23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23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3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3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user’s</a:t>
            </a:r>
            <a:r>
              <a:rPr sz="23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00FF"/>
                </a:solidFill>
                <a:latin typeface="Calibri"/>
                <a:cs typeface="Calibri"/>
              </a:rPr>
              <a:t>preferences</a:t>
            </a:r>
            <a:r>
              <a:rPr sz="2300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3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00FF"/>
                </a:solidFill>
                <a:latin typeface="Calibri"/>
                <a:cs typeface="Calibri"/>
              </a:rPr>
              <a:t>past</a:t>
            </a:r>
            <a:r>
              <a:rPr sz="2300" spc="-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0000FF"/>
                </a:solidFill>
                <a:latin typeface="Calibri"/>
                <a:cs typeface="Calibri"/>
              </a:rPr>
              <a:t>actions</a:t>
            </a:r>
            <a:endParaRPr sz="23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95"/>
              </a:spcBef>
              <a:buFont typeface="Wingdings"/>
              <a:buChar char=""/>
              <a:tabLst>
                <a:tab pos="354965" algn="l"/>
              </a:tabLst>
            </a:pP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receiving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request,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3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endParaRPr sz="23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send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3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Set-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Cookie</a:t>
            </a:r>
            <a:r>
              <a:rPr sz="23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header</a:t>
            </a:r>
            <a:r>
              <a:rPr sz="23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3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3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3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404040"/>
                </a:solidFill>
                <a:latin typeface="Calibri"/>
                <a:cs typeface="Calibri"/>
              </a:rPr>
              <a:t>response</a:t>
            </a:r>
            <a:endParaRPr sz="2300">
              <a:latin typeface="Calibri"/>
              <a:cs typeface="Calibri"/>
            </a:endParaRPr>
          </a:p>
          <a:p>
            <a:pPr marL="862965" marR="2219325" lvl="1" indent="-393700">
              <a:lnSpc>
                <a:spcPct val="100000"/>
              </a:lnSpc>
              <a:spcBef>
                <a:spcPts val="705"/>
              </a:spcBef>
              <a:buSzPct val="88095"/>
              <a:buFont typeface="Wingdings"/>
              <a:buChar char=""/>
              <a:tabLst>
                <a:tab pos="862965" algn="l"/>
              </a:tabLst>
            </a:pPr>
            <a:r>
              <a:rPr sz="2100" spc="-25" dirty="0">
                <a:solidFill>
                  <a:srgbClr val="404040"/>
                </a:solidFill>
                <a:latin typeface="Courier New"/>
                <a:cs typeface="Courier New"/>
              </a:rPr>
              <a:t>Set-</a:t>
            </a:r>
            <a:r>
              <a:rPr sz="2100" dirty="0">
                <a:solidFill>
                  <a:srgbClr val="404040"/>
                </a:solidFill>
                <a:latin typeface="Courier New"/>
                <a:cs typeface="Courier New"/>
              </a:rPr>
              <a:t>Cookie:</a:t>
            </a:r>
            <a:r>
              <a:rPr sz="2100" spc="-6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404040"/>
                </a:solidFill>
                <a:latin typeface="Courier New"/>
                <a:cs typeface="Courier New"/>
              </a:rPr>
              <a:t>&lt;cookie- </a:t>
            </a:r>
            <a:r>
              <a:rPr sz="2100" spc="-20" dirty="0">
                <a:solidFill>
                  <a:srgbClr val="404040"/>
                </a:solidFill>
                <a:latin typeface="Courier New"/>
                <a:cs typeface="Courier New"/>
              </a:rPr>
              <a:t>name&gt;=&lt;cookie-</a:t>
            </a:r>
            <a:r>
              <a:rPr sz="2100" spc="-10" dirty="0">
                <a:solidFill>
                  <a:srgbClr val="404040"/>
                </a:solidFill>
                <a:latin typeface="Courier New"/>
                <a:cs typeface="Courier New"/>
              </a:rPr>
              <a:t>value&gt;</a:t>
            </a:r>
            <a:endParaRPr sz="21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09963" y="1981200"/>
            <a:ext cx="2208530" cy="3639820"/>
            <a:chOff x="6909963" y="1981200"/>
            <a:chExt cx="2208530" cy="36398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8956" y="4288600"/>
              <a:ext cx="1469136" cy="13322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3276" y="1981200"/>
              <a:ext cx="920496" cy="1120139"/>
            </a:xfrm>
            <a:prstGeom prst="rect">
              <a:avLst/>
            </a:prstGeom>
          </p:spPr>
        </p:pic>
        <p:pic>
          <p:nvPicPr>
            <p:cNvPr id="7" name="object 7">
              <a:hlinkClick r:id="rId6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0268" y="4565904"/>
              <a:ext cx="379475" cy="385572"/>
            </a:xfrm>
            <a:prstGeom prst="rect">
              <a:avLst/>
            </a:prstGeom>
          </p:spPr>
        </p:pic>
        <p:pic>
          <p:nvPicPr>
            <p:cNvPr id="8" name="object 8">
              <a:hlinkClick r:id="rId8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8388" y="4700016"/>
              <a:ext cx="362711" cy="370331"/>
            </a:xfrm>
            <a:prstGeom prst="rect">
              <a:avLst/>
            </a:prstGeom>
          </p:spPr>
        </p:pic>
        <p:pic>
          <p:nvPicPr>
            <p:cNvPr id="9" name="object 9">
              <a:hlinkClick r:id="rId6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1416" y="4812792"/>
              <a:ext cx="379475" cy="385572"/>
            </a:xfrm>
            <a:prstGeom prst="rect">
              <a:avLst/>
            </a:prstGeom>
          </p:spPr>
        </p:pic>
        <p:pic>
          <p:nvPicPr>
            <p:cNvPr id="10" name="object 10">
              <a:hlinkClick r:id="rId8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8012" y="4948427"/>
              <a:ext cx="364235" cy="368807"/>
            </a:xfrm>
            <a:prstGeom prst="rect">
              <a:avLst/>
            </a:prstGeom>
          </p:spPr>
        </p:pic>
        <p:pic>
          <p:nvPicPr>
            <p:cNvPr id="11" name="object 11">
              <a:hlinkClick r:id="rId10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9963" y="4592063"/>
              <a:ext cx="677937" cy="6504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338566" y="2966466"/>
              <a:ext cx="163195" cy="1607820"/>
            </a:xfrm>
            <a:custGeom>
              <a:avLst/>
              <a:gdLst/>
              <a:ahLst/>
              <a:cxnLst/>
              <a:rect l="l" t="t" r="r" b="b"/>
              <a:pathLst>
                <a:path w="163195" h="1607820">
                  <a:moveTo>
                    <a:pt x="0" y="1526286"/>
                  </a:moveTo>
                  <a:lnTo>
                    <a:pt x="40766" y="1526286"/>
                  </a:lnTo>
                  <a:lnTo>
                    <a:pt x="40766" y="0"/>
                  </a:lnTo>
                  <a:lnTo>
                    <a:pt x="122300" y="0"/>
                  </a:lnTo>
                  <a:lnTo>
                    <a:pt x="122300" y="1526286"/>
                  </a:lnTo>
                  <a:lnTo>
                    <a:pt x="163067" y="1526286"/>
                  </a:lnTo>
                  <a:lnTo>
                    <a:pt x="81533" y="1607820"/>
                  </a:lnTo>
                  <a:lnTo>
                    <a:pt x="0" y="1526286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64118" y="2966466"/>
              <a:ext cx="154305" cy="1704339"/>
            </a:xfrm>
            <a:custGeom>
              <a:avLst/>
              <a:gdLst/>
              <a:ahLst/>
              <a:cxnLst/>
              <a:rect l="l" t="t" r="r" b="b"/>
              <a:pathLst>
                <a:path w="154304" h="1704339">
                  <a:moveTo>
                    <a:pt x="0" y="76962"/>
                  </a:moveTo>
                  <a:lnTo>
                    <a:pt x="76961" y="0"/>
                  </a:lnTo>
                  <a:lnTo>
                    <a:pt x="153924" y="76962"/>
                  </a:lnTo>
                  <a:lnTo>
                    <a:pt x="115442" y="76962"/>
                  </a:lnTo>
                  <a:lnTo>
                    <a:pt x="115442" y="1703832"/>
                  </a:lnTo>
                  <a:lnTo>
                    <a:pt x="38480" y="1703832"/>
                  </a:lnTo>
                  <a:lnTo>
                    <a:pt x="38480" y="76962"/>
                  </a:lnTo>
                  <a:lnTo>
                    <a:pt x="0" y="76962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3820" y="4738116"/>
              <a:ext cx="393192" cy="381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518654" y="4863845"/>
              <a:ext cx="788035" cy="151130"/>
            </a:xfrm>
            <a:custGeom>
              <a:avLst/>
              <a:gdLst/>
              <a:ahLst/>
              <a:cxnLst/>
              <a:rect l="l" t="t" r="r" b="b"/>
              <a:pathLst>
                <a:path w="788034" h="151129">
                  <a:moveTo>
                    <a:pt x="0" y="36956"/>
                  </a:moveTo>
                  <a:lnTo>
                    <a:pt x="243077" y="36956"/>
                  </a:lnTo>
                  <a:lnTo>
                    <a:pt x="243077" y="0"/>
                  </a:lnTo>
                  <a:lnTo>
                    <a:pt x="316992" y="73913"/>
                  </a:lnTo>
                  <a:lnTo>
                    <a:pt x="243077" y="147827"/>
                  </a:lnTo>
                  <a:lnTo>
                    <a:pt x="243077" y="110870"/>
                  </a:lnTo>
                  <a:lnTo>
                    <a:pt x="0" y="110870"/>
                  </a:lnTo>
                  <a:lnTo>
                    <a:pt x="0" y="36956"/>
                  </a:lnTo>
                  <a:close/>
                </a:path>
                <a:path w="788034" h="151129">
                  <a:moveTo>
                    <a:pt x="470916" y="38861"/>
                  </a:moveTo>
                  <a:lnTo>
                    <a:pt x="713231" y="38861"/>
                  </a:lnTo>
                  <a:lnTo>
                    <a:pt x="713231" y="1523"/>
                  </a:lnTo>
                  <a:lnTo>
                    <a:pt x="787907" y="76199"/>
                  </a:lnTo>
                  <a:lnTo>
                    <a:pt x="713231" y="150875"/>
                  </a:lnTo>
                  <a:lnTo>
                    <a:pt x="713231" y="113537"/>
                  </a:lnTo>
                  <a:lnTo>
                    <a:pt x="470916" y="113537"/>
                  </a:lnTo>
                  <a:lnTo>
                    <a:pt x="470916" y="388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25562" y="3027425"/>
              <a:ext cx="154305" cy="1704339"/>
            </a:xfrm>
            <a:custGeom>
              <a:avLst/>
              <a:gdLst/>
              <a:ahLst/>
              <a:cxnLst/>
              <a:rect l="l" t="t" r="r" b="b"/>
              <a:pathLst>
                <a:path w="154304" h="1704339">
                  <a:moveTo>
                    <a:pt x="0" y="76962"/>
                  </a:moveTo>
                  <a:lnTo>
                    <a:pt x="76962" y="0"/>
                  </a:lnTo>
                  <a:lnTo>
                    <a:pt x="153924" y="76962"/>
                  </a:lnTo>
                  <a:lnTo>
                    <a:pt x="115443" y="76962"/>
                  </a:lnTo>
                  <a:lnTo>
                    <a:pt x="115443" y="1703832"/>
                  </a:lnTo>
                  <a:lnTo>
                    <a:pt x="38481" y="1703832"/>
                  </a:lnTo>
                  <a:lnTo>
                    <a:pt x="38481" y="76962"/>
                  </a:lnTo>
                  <a:lnTo>
                    <a:pt x="0" y="76962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132</a:t>
            </a:fld>
            <a:endParaRPr spc="-25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HTTP</a:t>
            </a:r>
            <a:r>
              <a:rPr spc="-10" dirty="0"/>
              <a:t> cookies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35846"/>
            <a:ext cx="6604634" cy="486473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15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variety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reasons:</a:t>
            </a:r>
            <a:endParaRPr sz="2000">
              <a:latin typeface="Calibri"/>
              <a:cs typeface="Calibri"/>
            </a:endParaRPr>
          </a:p>
          <a:p>
            <a:pPr marL="862330" lvl="1" indent="-392430" algn="just">
              <a:lnSpc>
                <a:spcPct val="100000"/>
              </a:lnSpc>
              <a:spcBef>
                <a:spcPts val="360"/>
              </a:spcBef>
              <a:buSzPct val="88235"/>
              <a:buFont typeface="Wingdings"/>
              <a:buChar char=""/>
              <a:tabLst>
                <a:tab pos="862330" algn="l"/>
              </a:tabLst>
            </a:pPr>
            <a:r>
              <a:rPr sz="1700" b="1" spc="-20" dirty="0">
                <a:solidFill>
                  <a:srgbClr val="404040"/>
                </a:solidFill>
                <a:latin typeface="Calibri"/>
                <a:cs typeface="Calibri"/>
              </a:rPr>
              <a:t>PERSONALISATION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remember</a:t>
            </a:r>
            <a:r>
              <a:rPr sz="17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your</a:t>
            </a:r>
            <a:r>
              <a:rPr sz="1700" spc="-10" dirty="0">
                <a:solidFill>
                  <a:srgbClr val="0000FF"/>
                </a:solidFill>
                <a:latin typeface="Calibri"/>
                <a:cs typeface="Calibri"/>
              </a:rPr>
              <a:t> preferences</a:t>
            </a:r>
            <a:r>
              <a:rPr sz="17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site:</a:t>
            </a:r>
            <a:endParaRPr sz="1700">
              <a:latin typeface="Calibri"/>
              <a:cs typeface="Calibri"/>
            </a:endParaRPr>
          </a:p>
          <a:p>
            <a:pPr marL="1257935" marR="134620" lvl="2" indent="-331470" algn="just">
              <a:lnSpc>
                <a:spcPts val="1989"/>
              </a:lnSpc>
              <a:spcBef>
                <a:spcPts val="484"/>
              </a:spcBef>
              <a:buSzPct val="79411"/>
              <a:buFont typeface="Wingdings"/>
              <a:buChar char=""/>
              <a:tabLst>
                <a:tab pos="1259205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17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whether</a:t>
            </a:r>
            <a:r>
              <a:rPr sz="17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read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oldest</a:t>
            </a:r>
            <a:r>
              <a:rPr sz="17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newest</a:t>
            </a:r>
            <a:r>
              <a:rPr sz="17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comments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first; 	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volume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video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player.</a:t>
            </a:r>
            <a:endParaRPr sz="1700">
              <a:latin typeface="Calibri"/>
              <a:cs typeface="Calibri"/>
            </a:endParaRPr>
          </a:p>
          <a:p>
            <a:pPr marL="862965" lvl="1" indent="-393065" algn="just">
              <a:lnSpc>
                <a:spcPct val="100000"/>
              </a:lnSpc>
              <a:spcBef>
                <a:spcPts val="315"/>
              </a:spcBef>
              <a:buSzPct val="88235"/>
              <a:buFont typeface="Wingdings"/>
              <a:buChar char=""/>
              <a:tabLst>
                <a:tab pos="862965" algn="l"/>
              </a:tabLst>
            </a:pPr>
            <a:r>
              <a:rPr sz="1700" b="1" dirty="0">
                <a:solidFill>
                  <a:srgbClr val="404040"/>
                </a:solidFill>
                <a:latin typeface="Calibri"/>
                <a:cs typeface="Calibri"/>
              </a:rPr>
              <a:t>TRACKING</a:t>
            </a:r>
            <a:r>
              <a:rPr sz="1700" b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00FF"/>
                </a:solidFill>
                <a:latin typeface="Calibri"/>
                <a:cs typeface="Calibri"/>
              </a:rPr>
              <a:t>understand</a:t>
            </a:r>
            <a:r>
              <a:rPr sz="1700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how</a:t>
            </a:r>
            <a:r>
              <a:rPr sz="17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using</a:t>
            </a:r>
            <a:r>
              <a:rPr sz="17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site:</a:t>
            </a:r>
            <a:endParaRPr sz="1700">
              <a:latin typeface="Calibri"/>
              <a:cs typeface="Calibri"/>
            </a:endParaRPr>
          </a:p>
          <a:p>
            <a:pPr marL="1257935" marR="5080" lvl="2" indent="-331470" algn="just">
              <a:lnSpc>
                <a:spcPct val="98000"/>
              </a:lnSpc>
              <a:spcBef>
                <a:spcPts val="415"/>
              </a:spcBef>
              <a:buSzPct val="79411"/>
              <a:buFont typeface="Wingdings"/>
              <a:buChar char=""/>
              <a:tabLst>
                <a:tab pos="1259205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tell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what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most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popular</a:t>
            </a:r>
            <a:r>
              <a:rPr sz="17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news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story</a:t>
            </a:r>
            <a:r>
              <a:rPr sz="17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day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is;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to 	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record</a:t>
            </a:r>
            <a:r>
              <a:rPr sz="17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responded</a:t>
            </a:r>
            <a:r>
              <a:rPr sz="17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new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design</a:t>
            </a:r>
            <a:r>
              <a:rPr sz="17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version</a:t>
            </a:r>
            <a:r>
              <a:rPr sz="17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the 	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site.</a:t>
            </a:r>
            <a:endParaRPr sz="1700">
              <a:latin typeface="Calibri"/>
              <a:cs typeface="Calibri"/>
            </a:endParaRPr>
          </a:p>
          <a:p>
            <a:pPr marL="862965" marR="198120" lvl="1" indent="-393700">
              <a:lnSpc>
                <a:spcPts val="1989"/>
              </a:lnSpc>
              <a:spcBef>
                <a:spcPts val="480"/>
              </a:spcBef>
              <a:buSzPct val="88235"/>
              <a:buFont typeface="Wingdings"/>
              <a:buChar char=""/>
              <a:tabLst>
                <a:tab pos="862965" algn="l"/>
              </a:tabLst>
            </a:pPr>
            <a:r>
              <a:rPr sz="1700" b="1" dirty="0">
                <a:solidFill>
                  <a:srgbClr val="404040"/>
                </a:solidFill>
                <a:latin typeface="Calibri"/>
                <a:cs typeface="Calibri"/>
              </a:rPr>
              <a:t>SESSION</a:t>
            </a:r>
            <a:r>
              <a:rPr sz="1700" b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404040"/>
                </a:solidFill>
                <a:latin typeface="Calibri"/>
                <a:cs typeface="Calibri"/>
              </a:rPr>
              <a:t>MANAGEMENT</a:t>
            </a:r>
            <a:r>
              <a:rPr sz="1700" b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- for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C00000"/>
                </a:solidFill>
                <a:latin typeface="Calibri"/>
                <a:cs typeface="Calibri"/>
              </a:rPr>
              <a:t>logging</a:t>
            </a:r>
            <a:r>
              <a:rPr sz="1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17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17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17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C00000"/>
                </a:solidFill>
                <a:latin typeface="Calibri"/>
                <a:cs typeface="Calibri"/>
              </a:rPr>
              <a:t>service</a:t>
            </a:r>
            <a:r>
              <a:rPr sz="17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make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sure</a:t>
            </a:r>
            <a:r>
              <a:rPr sz="17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you're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C00000"/>
                </a:solidFill>
                <a:latin typeface="Calibri"/>
                <a:cs typeface="Calibri"/>
              </a:rPr>
              <a:t>logged</a:t>
            </a:r>
            <a:r>
              <a:rPr sz="17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17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C00000"/>
                </a:solidFill>
                <a:latin typeface="Calibri"/>
                <a:cs typeface="Calibri"/>
              </a:rPr>
              <a:t>securely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endParaRPr sz="1700">
              <a:latin typeface="Calibri"/>
              <a:cs typeface="Calibri"/>
            </a:endParaRPr>
          </a:p>
          <a:p>
            <a:pPr marL="1259205" marR="274320" lvl="2" indent="-332740">
              <a:lnSpc>
                <a:spcPct val="98000"/>
              </a:lnSpc>
              <a:spcBef>
                <a:spcPts val="355"/>
              </a:spcBef>
              <a:buSzPct val="79411"/>
              <a:buFont typeface="Wingdings"/>
              <a:buChar char=""/>
              <a:tabLst>
                <a:tab pos="1259205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these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contain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17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such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email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address</a:t>
            </a:r>
            <a:r>
              <a:rPr sz="17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name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17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gave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when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signed</a:t>
            </a:r>
            <a:r>
              <a:rPr sz="17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endParaRPr sz="1700">
              <a:latin typeface="Calibri"/>
              <a:cs typeface="Calibri"/>
            </a:endParaRPr>
          </a:p>
          <a:p>
            <a:pPr marL="1259205" marR="123825" lvl="2" indent="-332740">
              <a:lnSpc>
                <a:spcPts val="2000"/>
              </a:lnSpc>
              <a:spcBef>
                <a:spcPts val="470"/>
              </a:spcBef>
              <a:buSzPct val="79411"/>
              <a:buFont typeface="Wingdings"/>
              <a:buChar char=""/>
              <a:tabLst>
                <a:tab pos="1259205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website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signed</a:t>
            </a:r>
            <a:r>
              <a:rPr sz="17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sz="1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7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C00000"/>
                </a:solidFill>
                <a:latin typeface="Calibri"/>
                <a:cs typeface="Calibri"/>
              </a:rPr>
              <a:t>only</a:t>
            </a:r>
            <a:r>
              <a:rPr sz="17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C00000"/>
                </a:solidFill>
                <a:latin typeface="Calibri"/>
                <a:cs typeface="Calibri"/>
              </a:rPr>
              <a:t>site</a:t>
            </a:r>
            <a:r>
              <a:rPr sz="17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access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endParaRPr sz="1700">
              <a:latin typeface="Calibri"/>
              <a:cs typeface="Calibri"/>
            </a:endParaRPr>
          </a:p>
          <a:p>
            <a:pPr marL="354965" indent="-342265">
              <a:lnSpc>
                <a:spcPts val="2085"/>
              </a:lnSpc>
              <a:spcBef>
                <a:spcPts val="204"/>
              </a:spcBef>
              <a:buFont typeface="Wingdings"/>
              <a:buChar char=""/>
              <a:tabLst>
                <a:tab pos="35496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every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request,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worsen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ts val="2085"/>
              </a:lnSpc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performance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(especially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mobile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connections)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2892" y="1752600"/>
            <a:ext cx="1021014" cy="1066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4448" y="2980988"/>
            <a:ext cx="2025324" cy="2894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400" y="3429000"/>
            <a:ext cx="2002536" cy="12359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83" y="5105400"/>
            <a:ext cx="457200" cy="914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133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 </a:t>
            </a:r>
            <a:r>
              <a:rPr spc="-10" dirty="0"/>
              <a:t>cookies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441450"/>
            <a:ext cx="6840855" cy="1085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ts val="1939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Cookie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composed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server-side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program/script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(e.g.,</a:t>
            </a:r>
            <a:r>
              <a:rPr sz="17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PHP)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endParaRPr sz="1700">
              <a:latin typeface="Calibri"/>
              <a:cs typeface="Calibri"/>
            </a:endParaRPr>
          </a:p>
          <a:p>
            <a:pPr marL="355600">
              <a:lnSpc>
                <a:spcPts val="1939"/>
              </a:lnSpc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via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“Set-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Cookie”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response</a:t>
            </a:r>
            <a:endParaRPr sz="1700">
              <a:latin typeface="Calibri"/>
              <a:cs typeface="Calibri"/>
            </a:endParaRPr>
          </a:p>
          <a:p>
            <a:pPr marL="355600" marR="5080" indent="-342900">
              <a:lnSpc>
                <a:spcPts val="1839"/>
              </a:lnSpc>
              <a:spcBef>
                <a:spcPts val="815"/>
              </a:spcBef>
              <a:buFont typeface="Wingdings"/>
              <a:buChar char=""/>
              <a:tabLst>
                <a:tab pos="355600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cookie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stored</a:t>
            </a:r>
            <a:r>
              <a:rPr sz="17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17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17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browser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7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then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cookie is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with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requests</a:t>
            </a:r>
            <a:r>
              <a:rPr sz="17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made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to the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same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inside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Cookie</a:t>
            </a:r>
            <a:r>
              <a:rPr sz="17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header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09963" y="1981200"/>
            <a:ext cx="2208530" cy="3639820"/>
            <a:chOff x="6909963" y="1981200"/>
            <a:chExt cx="2208530" cy="36398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8956" y="4288600"/>
              <a:ext cx="1469136" cy="13322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3276" y="1981200"/>
              <a:ext cx="920496" cy="1120139"/>
            </a:xfrm>
            <a:prstGeom prst="rect">
              <a:avLst/>
            </a:prstGeom>
          </p:spPr>
        </p:pic>
        <p:pic>
          <p:nvPicPr>
            <p:cNvPr id="7" name="object 7">
              <a:hlinkClick r:id="rId5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0268" y="4565904"/>
              <a:ext cx="379475" cy="385572"/>
            </a:xfrm>
            <a:prstGeom prst="rect">
              <a:avLst/>
            </a:prstGeom>
          </p:spPr>
        </p:pic>
        <p:pic>
          <p:nvPicPr>
            <p:cNvPr id="8" name="object 8">
              <a:hlinkClick r:id="rId7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8388" y="4700016"/>
              <a:ext cx="362711" cy="370331"/>
            </a:xfrm>
            <a:prstGeom prst="rect">
              <a:avLst/>
            </a:prstGeom>
          </p:spPr>
        </p:pic>
        <p:pic>
          <p:nvPicPr>
            <p:cNvPr id="9" name="object 9">
              <a:hlinkClick r:id="rId5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1416" y="4812792"/>
              <a:ext cx="379475" cy="385572"/>
            </a:xfrm>
            <a:prstGeom prst="rect">
              <a:avLst/>
            </a:prstGeom>
          </p:spPr>
        </p:pic>
        <p:pic>
          <p:nvPicPr>
            <p:cNvPr id="10" name="object 10">
              <a:hlinkClick r:id="rId7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8012" y="4948427"/>
              <a:ext cx="364235" cy="368807"/>
            </a:xfrm>
            <a:prstGeom prst="rect">
              <a:avLst/>
            </a:prstGeom>
          </p:spPr>
        </p:pic>
        <p:pic>
          <p:nvPicPr>
            <p:cNvPr id="11" name="object 11">
              <a:hlinkClick r:id="rId9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9963" y="4592063"/>
              <a:ext cx="677937" cy="6504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338566" y="2966466"/>
              <a:ext cx="163195" cy="1607820"/>
            </a:xfrm>
            <a:custGeom>
              <a:avLst/>
              <a:gdLst/>
              <a:ahLst/>
              <a:cxnLst/>
              <a:rect l="l" t="t" r="r" b="b"/>
              <a:pathLst>
                <a:path w="163195" h="1607820">
                  <a:moveTo>
                    <a:pt x="0" y="1526286"/>
                  </a:moveTo>
                  <a:lnTo>
                    <a:pt x="40766" y="1526286"/>
                  </a:lnTo>
                  <a:lnTo>
                    <a:pt x="40766" y="0"/>
                  </a:lnTo>
                  <a:lnTo>
                    <a:pt x="122300" y="0"/>
                  </a:lnTo>
                  <a:lnTo>
                    <a:pt x="122300" y="1526286"/>
                  </a:lnTo>
                  <a:lnTo>
                    <a:pt x="163067" y="1526286"/>
                  </a:lnTo>
                  <a:lnTo>
                    <a:pt x="81533" y="1607820"/>
                  </a:lnTo>
                  <a:lnTo>
                    <a:pt x="0" y="1526286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64118" y="2966466"/>
              <a:ext cx="154305" cy="1704339"/>
            </a:xfrm>
            <a:custGeom>
              <a:avLst/>
              <a:gdLst/>
              <a:ahLst/>
              <a:cxnLst/>
              <a:rect l="l" t="t" r="r" b="b"/>
              <a:pathLst>
                <a:path w="154304" h="1704339">
                  <a:moveTo>
                    <a:pt x="0" y="76962"/>
                  </a:moveTo>
                  <a:lnTo>
                    <a:pt x="76961" y="0"/>
                  </a:lnTo>
                  <a:lnTo>
                    <a:pt x="153924" y="76962"/>
                  </a:lnTo>
                  <a:lnTo>
                    <a:pt x="115442" y="76962"/>
                  </a:lnTo>
                  <a:lnTo>
                    <a:pt x="115442" y="1703832"/>
                  </a:lnTo>
                  <a:lnTo>
                    <a:pt x="38480" y="1703832"/>
                  </a:lnTo>
                  <a:lnTo>
                    <a:pt x="38480" y="76962"/>
                  </a:lnTo>
                  <a:lnTo>
                    <a:pt x="0" y="76962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3820" y="4738116"/>
              <a:ext cx="393192" cy="381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518654" y="4863845"/>
              <a:ext cx="788035" cy="151130"/>
            </a:xfrm>
            <a:custGeom>
              <a:avLst/>
              <a:gdLst/>
              <a:ahLst/>
              <a:cxnLst/>
              <a:rect l="l" t="t" r="r" b="b"/>
              <a:pathLst>
                <a:path w="788034" h="151129">
                  <a:moveTo>
                    <a:pt x="0" y="36956"/>
                  </a:moveTo>
                  <a:lnTo>
                    <a:pt x="243077" y="36956"/>
                  </a:lnTo>
                  <a:lnTo>
                    <a:pt x="243077" y="0"/>
                  </a:lnTo>
                  <a:lnTo>
                    <a:pt x="316992" y="73913"/>
                  </a:lnTo>
                  <a:lnTo>
                    <a:pt x="243077" y="147827"/>
                  </a:lnTo>
                  <a:lnTo>
                    <a:pt x="243077" y="110870"/>
                  </a:lnTo>
                  <a:lnTo>
                    <a:pt x="0" y="110870"/>
                  </a:lnTo>
                  <a:lnTo>
                    <a:pt x="0" y="36956"/>
                  </a:lnTo>
                  <a:close/>
                </a:path>
                <a:path w="788034" h="151129">
                  <a:moveTo>
                    <a:pt x="470916" y="38861"/>
                  </a:moveTo>
                  <a:lnTo>
                    <a:pt x="713231" y="38861"/>
                  </a:lnTo>
                  <a:lnTo>
                    <a:pt x="713231" y="1523"/>
                  </a:lnTo>
                  <a:lnTo>
                    <a:pt x="787907" y="76199"/>
                  </a:lnTo>
                  <a:lnTo>
                    <a:pt x="713231" y="150875"/>
                  </a:lnTo>
                  <a:lnTo>
                    <a:pt x="713231" y="113537"/>
                  </a:lnTo>
                  <a:lnTo>
                    <a:pt x="470916" y="113537"/>
                  </a:lnTo>
                  <a:lnTo>
                    <a:pt x="470916" y="388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25562" y="3027425"/>
              <a:ext cx="154305" cy="1704339"/>
            </a:xfrm>
            <a:custGeom>
              <a:avLst/>
              <a:gdLst/>
              <a:ahLst/>
              <a:cxnLst/>
              <a:rect l="l" t="t" r="r" b="b"/>
              <a:pathLst>
                <a:path w="154304" h="1704339">
                  <a:moveTo>
                    <a:pt x="0" y="76962"/>
                  </a:moveTo>
                  <a:lnTo>
                    <a:pt x="76962" y="0"/>
                  </a:lnTo>
                  <a:lnTo>
                    <a:pt x="153924" y="76962"/>
                  </a:lnTo>
                  <a:lnTo>
                    <a:pt x="115443" y="76962"/>
                  </a:lnTo>
                  <a:lnTo>
                    <a:pt x="115443" y="1703832"/>
                  </a:lnTo>
                  <a:lnTo>
                    <a:pt x="38481" y="1703832"/>
                  </a:lnTo>
                  <a:lnTo>
                    <a:pt x="38481" y="76962"/>
                  </a:lnTo>
                  <a:lnTo>
                    <a:pt x="0" y="76962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1033" y="2743200"/>
            <a:ext cx="6336966" cy="358749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134</a:t>
            </a:fld>
            <a:endParaRPr spc="-25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6096000"/>
            <a:ext cx="9163050" cy="772795"/>
            <a:chOff x="-8762" y="6096000"/>
            <a:chExt cx="9163050" cy="772795"/>
          </a:xfrm>
        </p:grpSpPr>
        <p:sp>
          <p:nvSpPr>
            <p:cNvPr id="3" name="object 3"/>
            <p:cNvSpPr/>
            <p:nvPr/>
          </p:nvSpPr>
          <p:spPr>
            <a:xfrm>
              <a:off x="762" y="6477761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914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0" y="381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5392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6477761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0" y="381000"/>
                  </a:moveTo>
                  <a:lnTo>
                    <a:pt x="9144000" y="3810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9050">
              <a:solidFill>
                <a:srgbClr val="0053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0" y="6096000"/>
              <a:ext cx="609600" cy="6096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200" y="457200"/>
            <a:ext cx="1524000" cy="45262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HTTP</a:t>
            </a:r>
            <a:r>
              <a:rPr spc="-10" dirty="0"/>
              <a:t> cookies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1600200"/>
            <a:ext cx="8382000" cy="41910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Session</a:t>
            </a:r>
            <a:r>
              <a:rPr spc="-3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Permanent</a:t>
            </a:r>
            <a:r>
              <a:rPr spc="-60" dirty="0"/>
              <a:t> </a:t>
            </a:r>
            <a:r>
              <a:rPr spc="-10" dirty="0"/>
              <a:t>cookies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55549"/>
            <a:ext cx="8477885" cy="29806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cookie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created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above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session</a:t>
            </a:r>
            <a:r>
              <a:rPr sz="24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cookie</a:t>
            </a:r>
            <a:endParaRPr sz="2400">
              <a:latin typeface="Calibri"/>
              <a:cs typeface="Calibri"/>
            </a:endParaRPr>
          </a:p>
          <a:p>
            <a:pPr marL="862965" marR="878205" lvl="1" indent="-393700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deleted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shuts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down,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because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didn't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specify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Expires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Max-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Age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directive.</a:t>
            </a:r>
            <a:endParaRPr sz="2000">
              <a:latin typeface="Calibri"/>
              <a:cs typeface="Calibri"/>
            </a:endParaRPr>
          </a:p>
          <a:p>
            <a:pPr marL="862965" marR="313690" lvl="1" indent="-393700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However,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browsers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session</a:t>
            </a:r>
            <a:r>
              <a:rPr sz="20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restoring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makes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most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session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permanent,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was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never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closed.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Instead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expiring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closes,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permanent</a:t>
            </a:r>
            <a:endParaRPr sz="2400">
              <a:latin typeface="Calibri"/>
              <a:cs typeface="Calibri"/>
            </a:endParaRPr>
          </a:p>
          <a:p>
            <a:pPr marL="355600" marR="5080">
              <a:lnSpc>
                <a:spcPct val="100000"/>
              </a:lnSpc>
            </a:pP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400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expire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specific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date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(Expires)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after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specific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length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(Max-Age).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2914" y="4394168"/>
            <a:ext cx="8308975" cy="2312035"/>
            <a:chOff x="682914" y="4394168"/>
            <a:chExt cx="8308975" cy="2312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914" y="4394168"/>
              <a:ext cx="7991693" cy="1749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0" y="6096000"/>
              <a:ext cx="609600" cy="6096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136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HTTP</a:t>
            </a:r>
            <a:r>
              <a:rPr spc="-10" dirty="0"/>
              <a:t> cookies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482285"/>
            <a:ext cx="7288530" cy="457263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stored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particular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domain:</a:t>
            </a:r>
            <a:endParaRPr sz="2400">
              <a:latin typeface="Calibri"/>
              <a:cs typeface="Calibri"/>
            </a:endParaRPr>
          </a:p>
          <a:p>
            <a:pPr marL="862965" marR="297815" lvl="1" indent="-393700">
              <a:lnSpc>
                <a:spcPct val="100000"/>
              </a:lnSpc>
              <a:spcBef>
                <a:spcPts val="47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made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accessible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single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domain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name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(e.g.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www.foo.com)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subdomain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names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(e.g.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*.foo.com).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expiration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time: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7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Default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expire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once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closes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session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cookies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40"/>
              </a:spcBef>
              <a:buClr>
                <a:srgbClr val="404040"/>
              </a:buClr>
              <a:buFont typeface="Wingdings"/>
              <a:buChar char=""/>
            </a:pP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Secure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(*):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made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valid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HTTPS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only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7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secure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cookie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made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SSL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HTTPS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endParaRPr sz="2000">
              <a:latin typeface="Calibri"/>
              <a:cs typeface="Calibri"/>
            </a:endParaRPr>
          </a:p>
          <a:p>
            <a:pPr marL="862965" marR="126364" lvl="1" indent="-393700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However,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confidential</a:t>
            </a:r>
            <a:r>
              <a:rPr sz="20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sensitive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information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should</a:t>
            </a:r>
            <a:r>
              <a:rPr sz="2000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never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stored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or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transmitted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HTTP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Cookies</a:t>
            </a:r>
            <a:r>
              <a:rPr sz="20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entire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mechanism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inherently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insecure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doesn't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mean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encrypted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2133600"/>
            <a:ext cx="918972" cy="11460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137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HttpOnly</a:t>
            </a:r>
            <a:r>
              <a:rPr spc="-40" dirty="0"/>
              <a:t> </a:t>
            </a:r>
            <a:r>
              <a:rPr spc="-10" dirty="0"/>
              <a:t>cookies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746389"/>
            <a:ext cx="7353300" cy="32162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HttpOnly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(*):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5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available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endParaRPr sz="2200">
              <a:latin typeface="Calibri"/>
              <a:cs typeface="Calibri"/>
            </a:endParaRPr>
          </a:p>
          <a:p>
            <a:pPr marL="862965" marR="409575" lvl="1" indent="-393700">
              <a:lnSpc>
                <a:spcPct val="100000"/>
              </a:lnSpc>
              <a:spcBef>
                <a:spcPts val="405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HttpOnly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additional</a:t>
            </a:r>
            <a:r>
              <a:rPr sz="22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flag</a:t>
            </a:r>
            <a:r>
              <a:rPr sz="22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included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Calibri"/>
                <a:cs typeface="Calibri"/>
              </a:rPr>
              <a:t>Set-</a:t>
            </a: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Cookie 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HTTP</a:t>
            </a:r>
            <a:r>
              <a:rPr sz="22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response</a:t>
            </a:r>
            <a:r>
              <a:rPr sz="22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header</a:t>
            </a:r>
            <a:endParaRPr sz="2200">
              <a:latin typeface="Calibri"/>
              <a:cs typeface="Calibri"/>
            </a:endParaRPr>
          </a:p>
          <a:p>
            <a:pPr marL="862965" marR="185420" lvl="1" indent="-393700">
              <a:lnSpc>
                <a:spcPct val="100000"/>
              </a:lnSpc>
              <a:spcBef>
                <a:spcPts val="40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HttpOnly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flag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generating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cookie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helps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mitigate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risk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side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script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accessing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protected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cookie.</a:t>
            </a:r>
            <a:endParaRPr sz="2200">
              <a:latin typeface="Calibri"/>
              <a:cs typeface="Calibri"/>
            </a:endParaRPr>
          </a:p>
          <a:p>
            <a:pPr marL="1259205" marR="5080" lvl="2" indent="-332740">
              <a:lnSpc>
                <a:spcPct val="100000"/>
              </a:lnSpc>
              <a:spcBef>
                <a:spcPts val="425"/>
              </a:spcBef>
              <a:buSzPct val="80555"/>
              <a:buFont typeface="Wingdings"/>
              <a:buChar char=""/>
              <a:tabLst>
                <a:tab pos="125920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prevent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cross-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site</a:t>
            </a:r>
            <a:r>
              <a:rPr sz="1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scripting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18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XSS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attacks,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HttpOnly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are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inaccessible</a:t>
            </a:r>
            <a:r>
              <a:rPr sz="1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JavaScript's</a:t>
            </a:r>
            <a:r>
              <a:rPr sz="1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Document.cookie</a:t>
            </a:r>
            <a:r>
              <a:rPr sz="1800" spc="-40" dirty="0">
                <a:solidFill>
                  <a:srgbClr val="00999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800" y="5413931"/>
            <a:ext cx="8686800" cy="1292225"/>
            <a:chOff x="304800" y="5413931"/>
            <a:chExt cx="8686800" cy="12922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5413931"/>
              <a:ext cx="8199120" cy="639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0" y="6096000"/>
              <a:ext cx="609600" cy="60960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843837" y="2586037"/>
            <a:ext cx="1076325" cy="1305560"/>
            <a:chOff x="7843837" y="2586037"/>
            <a:chExt cx="1076325" cy="130556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8620" y="2708147"/>
              <a:ext cx="860965" cy="10805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48600" y="2590800"/>
              <a:ext cx="1066800" cy="1296035"/>
            </a:xfrm>
            <a:custGeom>
              <a:avLst/>
              <a:gdLst/>
              <a:ahLst/>
              <a:cxnLst/>
              <a:rect l="l" t="t" r="r" b="b"/>
              <a:pathLst>
                <a:path w="1066800" h="1296035">
                  <a:moveTo>
                    <a:pt x="0" y="59436"/>
                  </a:moveTo>
                  <a:lnTo>
                    <a:pt x="1066800" y="1295908"/>
                  </a:lnTo>
                </a:path>
                <a:path w="1066800" h="1296035">
                  <a:moveTo>
                    <a:pt x="53340" y="1295400"/>
                  </a:moveTo>
                  <a:lnTo>
                    <a:pt x="1066800" y="0"/>
                  </a:lnTo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138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Cookies</a:t>
            </a:r>
            <a:r>
              <a:rPr spc="-2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different</a:t>
            </a:r>
            <a:r>
              <a:rPr spc="-70" dirty="0"/>
              <a:t> </a:t>
            </a:r>
            <a:r>
              <a:rPr dirty="0"/>
              <a:t>web</a:t>
            </a:r>
            <a:r>
              <a:rPr spc="-55" dirty="0"/>
              <a:t> </a:t>
            </a:r>
            <a:r>
              <a:rPr spc="-10" dirty="0"/>
              <a:t>browsers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55549"/>
            <a:ext cx="8579485" cy="494792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Google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Chrome</a:t>
            </a:r>
            <a:endParaRPr sz="2400">
              <a:latin typeface="Calibri"/>
              <a:cs typeface="Calibri"/>
            </a:endParaRPr>
          </a:p>
          <a:p>
            <a:pPr marL="862965" marR="5080" lvl="1" indent="-393700" algn="just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  <a:tab pos="1090295" algn="l"/>
              </a:tabLst>
            </a:pP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“Settings”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“+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Show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advanced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settings”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“Privacy”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section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“Content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settings…”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button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“Cookies”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section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(“All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site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data…”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button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viewing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cookies)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Mozilla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Firefox</a:t>
            </a:r>
            <a:endParaRPr sz="2400">
              <a:latin typeface="Calibri"/>
              <a:cs typeface="Calibri"/>
            </a:endParaRPr>
          </a:p>
          <a:p>
            <a:pPr marL="862965" marR="117475" lvl="1" indent="-393700" algn="just">
              <a:lnSpc>
                <a:spcPct val="100000"/>
              </a:lnSpc>
              <a:spcBef>
                <a:spcPts val="509"/>
              </a:spcBef>
              <a:buFont typeface="Wingdings"/>
              <a:buChar char=""/>
              <a:tabLst>
                <a:tab pos="862965" algn="l"/>
                <a:tab pos="1262380" algn="l"/>
                <a:tab pos="2888615" algn="l"/>
              </a:tabLst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445" dirty="0">
                <a:solidFill>
                  <a:srgbClr val="404040"/>
                </a:solidFill>
                <a:latin typeface="Calibri"/>
                <a:cs typeface="Calibri"/>
              </a:rPr>
              <a:t>     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	–</a:t>
            </a:r>
            <a:r>
              <a:rPr sz="2000" spc="3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“History”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section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“remove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individual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cookies”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link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(cookie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viewer)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/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“Firefox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will”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drop-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down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list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“Use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custom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settings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history”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(cookie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settings)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Microsoft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Internet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Explorer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(MSIE)</a:t>
            </a:r>
            <a:endParaRPr sz="2400">
              <a:latin typeface="Calibri"/>
              <a:cs typeface="Calibri"/>
            </a:endParaRPr>
          </a:p>
          <a:p>
            <a:pPr marL="862965" marR="356870" lvl="1" indent="-393700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  <a:tab pos="1943735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Viewer: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	–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“Internet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Options”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menu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item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“General”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tab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“Browsing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history”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section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“Settings”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button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“View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files”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button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search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files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“cookie”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keyword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  <a:tab pos="2044064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Settings: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	–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“Internet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Options”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menu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item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“Privacy”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tab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“Advanced”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button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“Override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automatic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cookie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handling”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checkbox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740407"/>
            <a:ext cx="248412" cy="248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644" y="3048000"/>
            <a:ext cx="353568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7400" y="3048000"/>
            <a:ext cx="402336" cy="3489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7000" y="3124200"/>
            <a:ext cx="685800" cy="2499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9132" y="4572000"/>
            <a:ext cx="248412" cy="228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36292" y="5562600"/>
            <a:ext cx="248412" cy="2286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523017"/>
            <a:ext cx="562498" cy="5171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908" y="3200400"/>
            <a:ext cx="561022" cy="5806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100" y="1600200"/>
            <a:ext cx="582168" cy="5836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139</a:t>
            </a:fld>
            <a:endParaRPr spc="-2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0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dirty="0"/>
              <a:t>pages</a:t>
            </a:r>
            <a:r>
              <a:rPr spc="-35" dirty="0"/>
              <a:t> </a:t>
            </a:r>
            <a:r>
              <a:rPr spc="-10" dirty="0"/>
              <a:t>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447800"/>
            <a:ext cx="3429000" cy="23835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8588" y="1478009"/>
            <a:ext cx="3316342" cy="31040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4540" y="4887925"/>
            <a:ext cx="7600950" cy="13087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file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may</a:t>
            </a:r>
            <a:r>
              <a:rPr sz="2800" u="sng" spc="-45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800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link</a:t>
            </a:r>
            <a:r>
              <a:rPr sz="2800" u="sng" spc="-25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resources,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like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images,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videos,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well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JavaScript</a:t>
            </a:r>
            <a:r>
              <a:rPr sz="28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CSS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(stylesheet)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files,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then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28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u="sng" spc="-1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loads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Privacy?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232661"/>
            <a:ext cx="7247255" cy="487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973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Contrary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common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belief,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cookies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contain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software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programs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cannot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install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anything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endParaRPr sz="2400">
              <a:latin typeface="Calibri"/>
              <a:cs typeface="Calibri"/>
            </a:endParaRPr>
          </a:p>
          <a:p>
            <a:pPr marL="355600" marR="207645" indent="-34290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generally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contain</a:t>
            </a:r>
            <a:r>
              <a:rPr sz="24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any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information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would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identify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person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Personal</a:t>
            </a:r>
            <a:r>
              <a:rPr sz="24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Identifiable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Information</a:t>
            </a:r>
            <a:r>
              <a:rPr sz="24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-</a:t>
            </a:r>
            <a:r>
              <a:rPr sz="24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Calibri"/>
                <a:cs typeface="Calibri"/>
              </a:rPr>
              <a:t>PII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Usually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contain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string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text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"unique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identifier”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acting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like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label</a:t>
            </a:r>
            <a:endParaRPr sz="2000">
              <a:latin typeface="Calibri"/>
              <a:cs typeface="Calibri"/>
            </a:endParaRPr>
          </a:p>
          <a:p>
            <a:pPr marL="862965" marR="418465" lvl="1" indent="-393700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website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sees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string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text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cookie,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knows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seen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before</a:t>
            </a:r>
            <a:endParaRPr sz="2000">
              <a:latin typeface="Calibri"/>
              <a:cs typeface="Calibri"/>
            </a:endParaRPr>
          </a:p>
          <a:p>
            <a:pPr marL="355600" marR="376555" indent="-34290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However,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may</a:t>
            </a:r>
            <a:r>
              <a:rPr sz="24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violate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user’s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privacy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it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gives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remote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access</a:t>
            </a:r>
            <a:r>
              <a:rPr sz="24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local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can</a:t>
            </a:r>
            <a:r>
              <a:rPr sz="2400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be</a:t>
            </a:r>
            <a:r>
              <a:rPr sz="24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disabled</a:t>
            </a:r>
            <a:r>
              <a:rPr sz="24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user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2438400"/>
            <a:ext cx="1088673" cy="11356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0" y="3962400"/>
            <a:ext cx="1392936" cy="1219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140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50" dirty="0"/>
              <a:t> </a:t>
            </a:r>
            <a:r>
              <a:rPr dirty="0"/>
              <a:t>GDPR,</a:t>
            </a:r>
            <a:r>
              <a:rPr spc="-45" dirty="0"/>
              <a:t> </a:t>
            </a:r>
            <a:r>
              <a:rPr dirty="0"/>
              <a:t>Cookie</a:t>
            </a:r>
            <a:r>
              <a:rPr spc="-50" dirty="0"/>
              <a:t> </a:t>
            </a:r>
            <a:r>
              <a:rPr spc="-10" dirty="0"/>
              <a:t>Consent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627758"/>
            <a:ext cx="8461375" cy="430974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5600" marR="394335" indent="-342900">
              <a:lnSpc>
                <a:spcPts val="2600"/>
              </a:lnSpc>
              <a:spcBef>
                <a:spcPts val="215"/>
              </a:spcBef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EU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General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Protection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Regulation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200" b="1" dirty="0">
                <a:solidFill>
                  <a:srgbClr val="006FC0"/>
                </a:solidFill>
                <a:latin typeface="Calibri"/>
                <a:cs typeface="Calibri"/>
              </a:rPr>
              <a:t>GDPR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now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been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force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buClr>
                <a:srgbClr val="404040"/>
              </a:buClr>
              <a:buFont typeface="Wingdings"/>
              <a:buChar char=""/>
            </a:pP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2625"/>
              </a:lnSpc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6FC0"/>
                </a:solidFill>
                <a:latin typeface="Calibri"/>
                <a:cs typeface="Calibri"/>
              </a:rPr>
              <a:t>GDPR</a:t>
            </a:r>
            <a:r>
              <a:rPr sz="22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over-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arching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piece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legislation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dealing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aspects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ts val="2625"/>
              </a:lnSpc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processing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personal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Cookies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mentioned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once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404040"/>
                </a:solidFill>
                <a:latin typeface="Calibri"/>
                <a:cs typeface="Calibri"/>
              </a:rPr>
              <a:t>GDPR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Recital</a:t>
            </a:r>
            <a:r>
              <a:rPr sz="2200" b="1" u="sng" spc="-4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200" b="1" u="sng" spc="-2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30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862965" marR="146685" lvl="1" indent="-393700">
              <a:lnSpc>
                <a:spcPct val="108400"/>
              </a:lnSpc>
              <a:spcBef>
                <a:spcPts val="37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“Natural</a:t>
            </a:r>
            <a:r>
              <a:rPr sz="2000" i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persons</a:t>
            </a:r>
            <a:r>
              <a:rPr sz="2000" i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associated</a:t>
            </a:r>
            <a:r>
              <a:rPr sz="2000" i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online</a:t>
            </a:r>
            <a:r>
              <a:rPr sz="20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identifiers…such</a:t>
            </a:r>
            <a:r>
              <a:rPr sz="2000" i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spc="-25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internet</a:t>
            </a:r>
            <a:r>
              <a:rPr sz="20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0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addresses,</a:t>
            </a:r>
            <a:r>
              <a:rPr sz="2000" i="1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0000FF"/>
                </a:solidFill>
                <a:latin typeface="Calibri"/>
                <a:cs typeface="Calibri"/>
              </a:rPr>
              <a:t>cookie</a:t>
            </a:r>
            <a:r>
              <a:rPr sz="2000" i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0000FF"/>
                </a:solidFill>
                <a:latin typeface="Calibri"/>
                <a:cs typeface="Calibri"/>
              </a:rPr>
              <a:t>identifiers</a:t>
            </a:r>
            <a:r>
              <a:rPr sz="2000" i="1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0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identifiers….</a:t>
            </a:r>
            <a:r>
              <a:rPr sz="20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This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0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leave</a:t>
            </a:r>
            <a:r>
              <a:rPr sz="2000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traces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which,</a:t>
            </a:r>
            <a:r>
              <a:rPr sz="20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particular</a:t>
            </a:r>
            <a:r>
              <a:rPr sz="20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0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combined</a:t>
            </a:r>
            <a:r>
              <a:rPr sz="20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404040"/>
                </a:solidFill>
                <a:latin typeface="Calibri"/>
                <a:cs typeface="Calibri"/>
              </a:rPr>
              <a:t>unique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identifiers</a:t>
            </a:r>
            <a:r>
              <a:rPr sz="2000" i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0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i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received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0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servers,</a:t>
            </a:r>
            <a:r>
              <a:rPr sz="2000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0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i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000" i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spc="-2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create</a:t>
            </a:r>
            <a:r>
              <a:rPr sz="2000" i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profiles</a:t>
            </a:r>
            <a:r>
              <a:rPr sz="20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natural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persons</a:t>
            </a:r>
            <a:r>
              <a:rPr sz="2000" i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i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identify</a:t>
            </a:r>
            <a:r>
              <a:rPr sz="20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404040"/>
                </a:solidFill>
                <a:latin typeface="Calibri"/>
                <a:cs typeface="Calibri"/>
              </a:rPr>
              <a:t>them.”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141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2289" y="2082546"/>
            <a:ext cx="45186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End of</a:t>
            </a:r>
            <a:r>
              <a:rPr sz="6000" spc="-20" dirty="0"/>
              <a:t> </a:t>
            </a:r>
            <a:r>
              <a:rPr sz="6000" dirty="0"/>
              <a:t>Week</a:t>
            </a:r>
            <a:r>
              <a:rPr sz="6000" spc="-5" dirty="0"/>
              <a:t> </a:t>
            </a:r>
            <a:r>
              <a:rPr sz="6000" spc="-50" dirty="0"/>
              <a:t>7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142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0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dirty="0"/>
              <a:t>pages</a:t>
            </a:r>
            <a:r>
              <a:rPr spc="-35" dirty="0"/>
              <a:t> </a:t>
            </a:r>
            <a:r>
              <a:rPr spc="-10" dirty="0"/>
              <a:t>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4815078"/>
            <a:ext cx="826198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9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web</a:t>
            </a:r>
            <a:r>
              <a:rPr sz="24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server</a:t>
            </a:r>
            <a:r>
              <a:rPr sz="2400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program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running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delivers</a:t>
            </a:r>
            <a:r>
              <a:rPr sz="2400" b="1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web</a:t>
            </a:r>
            <a:r>
              <a:rPr sz="2400" b="1" u="sng" spc="-45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pages</a:t>
            </a:r>
            <a:r>
              <a:rPr sz="2400" b="1" spc="-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response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requests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either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has</a:t>
            </a:r>
            <a:r>
              <a:rPr sz="2400" b="1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stored</a:t>
            </a:r>
            <a:r>
              <a:rPr sz="2400" b="1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B59B0C"/>
                </a:solidFill>
                <a:latin typeface="Calibri"/>
                <a:cs typeface="Calibri"/>
              </a:rPr>
              <a:t>generates</a:t>
            </a:r>
            <a:r>
              <a:rPr sz="2400" b="1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returned.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1139" y="1419284"/>
            <a:ext cx="5851382" cy="25959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0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dirty="0"/>
              <a:t>pages</a:t>
            </a:r>
            <a:r>
              <a:rPr spc="-35" dirty="0"/>
              <a:t> </a:t>
            </a:r>
            <a:r>
              <a:rPr spc="-10" dirty="0"/>
              <a:t>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2362200"/>
            <a:ext cx="5422392" cy="37688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140" y="1308557"/>
            <a:ext cx="792416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1.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type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URL,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address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file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internet.</a:t>
            </a:r>
            <a:endParaRPr sz="2400">
              <a:latin typeface="Calibri"/>
              <a:cs typeface="Calibri"/>
            </a:endParaRPr>
          </a:p>
          <a:p>
            <a:pPr marL="332105" algn="ctr">
              <a:lnSpc>
                <a:spcPct val="100000"/>
              </a:lnSpc>
              <a:spcBef>
                <a:spcPts val="2560"/>
              </a:spcBef>
            </a:pPr>
            <a:r>
              <a:rPr sz="2000" spc="-10" dirty="0">
                <a:latin typeface="Courier New"/>
                <a:cs typeface="Courier New"/>
                <a:hlinkClick r:id="rId3"/>
              </a:rPr>
              <a:t>www.surrey.ac.uk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0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dirty="0"/>
              <a:t>pages</a:t>
            </a:r>
            <a:r>
              <a:rPr spc="-35" dirty="0"/>
              <a:t> </a:t>
            </a:r>
            <a:r>
              <a:rPr spc="-10" dirty="0"/>
              <a:t>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361" y="1337071"/>
            <a:ext cx="1354335" cy="19960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64994" y="1381709"/>
            <a:ext cx="4256405" cy="173608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2.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asks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web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hosts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send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8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HTML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document.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200" y="3429000"/>
            <a:ext cx="3947159" cy="2743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9035" y="3370359"/>
            <a:ext cx="2086764" cy="200540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0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dirty="0"/>
              <a:t>pages</a:t>
            </a:r>
            <a:r>
              <a:rPr spc="-35" dirty="0"/>
              <a:t> </a:t>
            </a:r>
            <a:r>
              <a:rPr spc="-10" dirty="0"/>
              <a:t>work?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232" y="1689288"/>
            <a:ext cx="3649367" cy="29070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17394" y="1458594"/>
            <a:ext cx="4377690" cy="13081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3.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responds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HTML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file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was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requested.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3200400"/>
            <a:ext cx="4267200" cy="29657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0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dirty="0"/>
              <a:t>pages</a:t>
            </a:r>
            <a:r>
              <a:rPr spc="-35" dirty="0"/>
              <a:t> </a:t>
            </a:r>
            <a:r>
              <a:rPr spc="-10" dirty="0"/>
              <a:t>work?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24" y="1557184"/>
            <a:ext cx="8544312" cy="42190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20" dirty="0"/>
              <a:t> </a:t>
            </a:r>
            <a:r>
              <a:rPr dirty="0"/>
              <a:t>Question</a:t>
            </a:r>
            <a:r>
              <a:rPr spc="-2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0" dirty="0"/>
              <a:t>Start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26261"/>
            <a:ext cx="8256905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5600" algn="l"/>
              </a:tabLst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Why</a:t>
            </a:r>
            <a:r>
              <a:rPr sz="3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3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course</a:t>
            </a:r>
            <a:r>
              <a:rPr sz="3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teaching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both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Databases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3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2743200"/>
            <a:ext cx="9163050" cy="4125595"/>
            <a:chOff x="-8762" y="2743200"/>
            <a:chExt cx="9163050" cy="4125595"/>
          </a:xfrm>
        </p:grpSpPr>
        <p:sp>
          <p:nvSpPr>
            <p:cNvPr id="3" name="object 3"/>
            <p:cNvSpPr/>
            <p:nvPr/>
          </p:nvSpPr>
          <p:spPr>
            <a:xfrm>
              <a:off x="762" y="6477761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914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0" y="381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5392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6477761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0" y="381000"/>
                  </a:moveTo>
                  <a:lnTo>
                    <a:pt x="9144000" y="3810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9050">
              <a:solidFill>
                <a:srgbClr val="0053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2743200"/>
              <a:ext cx="6477000" cy="37338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200" y="457200"/>
            <a:ext cx="1524000" cy="45262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0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dirty="0"/>
              <a:t>pages</a:t>
            </a:r>
            <a:r>
              <a:rPr spc="-35" dirty="0"/>
              <a:t> </a:t>
            </a:r>
            <a:r>
              <a:rPr spc="-10" dirty="0"/>
              <a:t>work?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48839" y="2746070"/>
            <a:ext cx="24638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ourier New"/>
                <a:cs typeface="Courier New"/>
                <a:hlinkClick r:id="rId4"/>
              </a:rPr>
              <a:t>www.surrey.ac.uk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8196" y="3380232"/>
            <a:ext cx="6027420" cy="291388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5965" y="1378661"/>
            <a:ext cx="8118475" cy="10052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891664" marR="5080" indent="-1879600">
              <a:lnSpc>
                <a:spcPct val="100699"/>
              </a:lnSpc>
              <a:spcBef>
                <a:spcPts val="80"/>
              </a:spcBef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5.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loaded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3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resources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32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fetched</a:t>
            </a:r>
            <a:r>
              <a:rPr sz="3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3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displayed.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Request</a:t>
            </a:r>
            <a:r>
              <a:rPr spc="-45" dirty="0"/>
              <a:t> </a:t>
            </a:r>
            <a:r>
              <a:rPr dirty="0"/>
              <a:t>–</a:t>
            </a:r>
            <a:r>
              <a:rPr spc="-5" dirty="0"/>
              <a:t> </a:t>
            </a:r>
            <a:r>
              <a:rPr dirty="0"/>
              <a:t>response</a:t>
            </a:r>
            <a:r>
              <a:rPr spc="-10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more</a:t>
            </a:r>
            <a:r>
              <a:rPr spc="-10" dirty="0"/>
              <a:t> detail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98975" y="1690242"/>
            <a:ext cx="2277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PC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running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42508" y="1524000"/>
            <a:ext cx="2760980" cy="1611630"/>
            <a:chOff x="5842508" y="1524000"/>
            <a:chExt cx="2760980" cy="16116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800" y="1524000"/>
              <a:ext cx="1440179" cy="1371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48858" y="2330958"/>
              <a:ext cx="1313815" cy="798830"/>
            </a:xfrm>
            <a:custGeom>
              <a:avLst/>
              <a:gdLst/>
              <a:ahLst/>
              <a:cxnLst/>
              <a:rect l="l" t="t" r="r" b="b"/>
              <a:pathLst>
                <a:path w="1313815" h="798830">
                  <a:moveTo>
                    <a:pt x="1262507" y="0"/>
                  </a:moveTo>
                  <a:lnTo>
                    <a:pt x="65658" y="661034"/>
                  </a:lnTo>
                  <a:lnTo>
                    <a:pt x="40766" y="616076"/>
                  </a:lnTo>
                  <a:lnTo>
                    <a:pt x="0" y="757554"/>
                  </a:lnTo>
                  <a:lnTo>
                    <a:pt x="141477" y="798321"/>
                  </a:lnTo>
                  <a:lnTo>
                    <a:pt x="116712" y="753363"/>
                  </a:lnTo>
                  <a:lnTo>
                    <a:pt x="1313561" y="92455"/>
                  </a:lnTo>
                  <a:lnTo>
                    <a:pt x="126250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48858" y="2330958"/>
              <a:ext cx="1313815" cy="798830"/>
            </a:xfrm>
            <a:custGeom>
              <a:avLst/>
              <a:gdLst/>
              <a:ahLst/>
              <a:cxnLst/>
              <a:rect l="l" t="t" r="r" b="b"/>
              <a:pathLst>
                <a:path w="1313815" h="798830">
                  <a:moveTo>
                    <a:pt x="1313561" y="92455"/>
                  </a:moveTo>
                  <a:lnTo>
                    <a:pt x="116712" y="753363"/>
                  </a:lnTo>
                  <a:lnTo>
                    <a:pt x="141477" y="798321"/>
                  </a:lnTo>
                  <a:lnTo>
                    <a:pt x="0" y="757554"/>
                  </a:lnTo>
                  <a:lnTo>
                    <a:pt x="40766" y="616076"/>
                  </a:lnTo>
                  <a:lnTo>
                    <a:pt x="65658" y="661034"/>
                  </a:lnTo>
                  <a:lnTo>
                    <a:pt x="1262507" y="0"/>
                  </a:lnTo>
                  <a:lnTo>
                    <a:pt x="1313561" y="92455"/>
                  </a:lnTo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3352800"/>
            <a:ext cx="7921752" cy="260099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15" dirty="0"/>
              <a:t> </a:t>
            </a:r>
            <a:r>
              <a:rPr spc="-10" dirty="0"/>
              <a:t>browser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81400" y="1524000"/>
            <a:ext cx="5021580" cy="2590800"/>
            <a:chOff x="3581400" y="1524000"/>
            <a:chExt cx="5021580" cy="2590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800" y="1524000"/>
              <a:ext cx="1440179" cy="1371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667000"/>
              <a:ext cx="3962400" cy="14478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532244" y="2169667"/>
            <a:ext cx="549275" cy="377825"/>
            <a:chOff x="6532244" y="2169667"/>
            <a:chExt cx="549275" cy="377825"/>
          </a:xfrm>
        </p:grpSpPr>
        <p:sp>
          <p:nvSpPr>
            <p:cNvPr id="7" name="object 7"/>
            <p:cNvSpPr/>
            <p:nvPr/>
          </p:nvSpPr>
          <p:spPr>
            <a:xfrm>
              <a:off x="6538594" y="2176017"/>
              <a:ext cx="536575" cy="365125"/>
            </a:xfrm>
            <a:custGeom>
              <a:avLst/>
              <a:gdLst/>
              <a:ahLst/>
              <a:cxnLst/>
              <a:rect l="l" t="t" r="r" b="b"/>
              <a:pathLst>
                <a:path w="536575" h="365125">
                  <a:moveTo>
                    <a:pt x="487933" y="0"/>
                  </a:moveTo>
                  <a:lnTo>
                    <a:pt x="61975" y="235331"/>
                  </a:lnTo>
                  <a:lnTo>
                    <a:pt x="38480" y="192786"/>
                  </a:lnTo>
                  <a:lnTo>
                    <a:pt x="0" y="326517"/>
                  </a:lnTo>
                  <a:lnTo>
                    <a:pt x="133603" y="364998"/>
                  </a:lnTo>
                  <a:lnTo>
                    <a:pt x="110108" y="322580"/>
                  </a:lnTo>
                  <a:lnTo>
                    <a:pt x="536194" y="87249"/>
                  </a:lnTo>
                  <a:lnTo>
                    <a:pt x="48793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38594" y="2176017"/>
              <a:ext cx="536575" cy="365125"/>
            </a:xfrm>
            <a:custGeom>
              <a:avLst/>
              <a:gdLst/>
              <a:ahLst/>
              <a:cxnLst/>
              <a:rect l="l" t="t" r="r" b="b"/>
              <a:pathLst>
                <a:path w="536575" h="365125">
                  <a:moveTo>
                    <a:pt x="536194" y="87249"/>
                  </a:moveTo>
                  <a:lnTo>
                    <a:pt x="110108" y="322580"/>
                  </a:lnTo>
                  <a:lnTo>
                    <a:pt x="133603" y="364998"/>
                  </a:lnTo>
                  <a:lnTo>
                    <a:pt x="0" y="326517"/>
                  </a:lnTo>
                  <a:lnTo>
                    <a:pt x="38480" y="192786"/>
                  </a:lnTo>
                  <a:lnTo>
                    <a:pt x="61975" y="235331"/>
                  </a:lnTo>
                  <a:lnTo>
                    <a:pt x="487933" y="0"/>
                  </a:lnTo>
                  <a:lnTo>
                    <a:pt x="536194" y="87249"/>
                  </a:lnTo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98194" y="1235710"/>
            <a:ext cx="5817870" cy="1033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sends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HTTP</a:t>
            </a:r>
            <a:r>
              <a:rPr sz="2200" b="1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request</a:t>
            </a:r>
            <a:r>
              <a:rPr sz="2200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saying</a:t>
            </a:r>
            <a:r>
              <a:rPr sz="22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"Please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endParaRPr sz="2200">
              <a:latin typeface="Calibri"/>
              <a:cs typeface="Calibri"/>
            </a:endParaRPr>
          </a:p>
          <a:p>
            <a:pPr marL="12700" marR="2573655">
              <a:lnSpc>
                <a:spcPts val="2650"/>
              </a:lnSpc>
              <a:spcBef>
                <a:spcPts val="80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me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index.html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file”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at “https:/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/w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w.surrey.ac.uk/”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800" y="4724400"/>
            <a:ext cx="1295400" cy="156210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813050" y="3041650"/>
            <a:ext cx="598170" cy="194310"/>
            <a:chOff x="2813050" y="3041650"/>
            <a:chExt cx="598170" cy="194310"/>
          </a:xfrm>
        </p:grpSpPr>
        <p:sp>
          <p:nvSpPr>
            <p:cNvPr id="12" name="object 12"/>
            <p:cNvSpPr/>
            <p:nvPr/>
          </p:nvSpPr>
          <p:spPr>
            <a:xfrm>
              <a:off x="2819400" y="3048000"/>
              <a:ext cx="585470" cy="181610"/>
            </a:xfrm>
            <a:custGeom>
              <a:avLst/>
              <a:gdLst/>
              <a:ahLst/>
              <a:cxnLst/>
              <a:rect l="l" t="t" r="r" b="b"/>
              <a:pathLst>
                <a:path w="585470" h="181610">
                  <a:moveTo>
                    <a:pt x="90677" y="0"/>
                  </a:moveTo>
                  <a:lnTo>
                    <a:pt x="0" y="90677"/>
                  </a:lnTo>
                  <a:lnTo>
                    <a:pt x="90677" y="181355"/>
                  </a:lnTo>
                  <a:lnTo>
                    <a:pt x="90677" y="136651"/>
                  </a:lnTo>
                  <a:lnTo>
                    <a:pt x="585215" y="136651"/>
                  </a:lnTo>
                  <a:lnTo>
                    <a:pt x="585215" y="44703"/>
                  </a:lnTo>
                  <a:lnTo>
                    <a:pt x="90677" y="44703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19400" y="3048000"/>
              <a:ext cx="585470" cy="181610"/>
            </a:xfrm>
            <a:custGeom>
              <a:avLst/>
              <a:gdLst/>
              <a:ahLst/>
              <a:cxnLst/>
              <a:rect l="l" t="t" r="r" b="b"/>
              <a:pathLst>
                <a:path w="585470" h="181610">
                  <a:moveTo>
                    <a:pt x="585215" y="136651"/>
                  </a:moveTo>
                  <a:lnTo>
                    <a:pt x="90677" y="136651"/>
                  </a:lnTo>
                  <a:lnTo>
                    <a:pt x="90677" y="181355"/>
                  </a:lnTo>
                  <a:lnTo>
                    <a:pt x="0" y="90677"/>
                  </a:lnTo>
                  <a:lnTo>
                    <a:pt x="90677" y="0"/>
                  </a:lnTo>
                  <a:lnTo>
                    <a:pt x="90677" y="44703"/>
                  </a:lnTo>
                  <a:lnTo>
                    <a:pt x="585215" y="44703"/>
                  </a:lnTo>
                  <a:lnTo>
                    <a:pt x="585215" y="136651"/>
                  </a:lnTo>
                  <a:close/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6392" y="2892701"/>
            <a:ext cx="2454234" cy="173746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9883" y="3242005"/>
            <a:ext cx="1423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Networking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4394" y="4360926"/>
            <a:ext cx="7154545" cy="20091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22500" marR="5080">
              <a:lnSpc>
                <a:spcPct val="100200"/>
              </a:lnSpc>
              <a:spcBef>
                <a:spcPts val="90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Assuming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goes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well,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responds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sending</a:t>
            </a:r>
            <a:r>
              <a:rPr sz="22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2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HTML</a:t>
            </a:r>
            <a:r>
              <a:rPr sz="22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file</a:t>
            </a:r>
            <a:r>
              <a:rPr sz="22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through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internet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display.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05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https://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www.surrey.ac.uk/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5600" y="3657600"/>
            <a:ext cx="609600" cy="60960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889250" y="3346450"/>
            <a:ext cx="598170" cy="194310"/>
            <a:chOff x="2889250" y="3346450"/>
            <a:chExt cx="598170" cy="194310"/>
          </a:xfrm>
        </p:grpSpPr>
        <p:sp>
          <p:nvSpPr>
            <p:cNvPr id="19" name="object 19"/>
            <p:cNvSpPr/>
            <p:nvPr/>
          </p:nvSpPr>
          <p:spPr>
            <a:xfrm>
              <a:off x="2895600" y="3352800"/>
              <a:ext cx="585470" cy="181610"/>
            </a:xfrm>
            <a:custGeom>
              <a:avLst/>
              <a:gdLst/>
              <a:ahLst/>
              <a:cxnLst/>
              <a:rect l="l" t="t" r="r" b="b"/>
              <a:pathLst>
                <a:path w="585470" h="181610">
                  <a:moveTo>
                    <a:pt x="494538" y="0"/>
                  </a:moveTo>
                  <a:lnTo>
                    <a:pt x="494538" y="44703"/>
                  </a:lnTo>
                  <a:lnTo>
                    <a:pt x="0" y="44703"/>
                  </a:lnTo>
                  <a:lnTo>
                    <a:pt x="0" y="136651"/>
                  </a:lnTo>
                  <a:lnTo>
                    <a:pt x="494538" y="136651"/>
                  </a:lnTo>
                  <a:lnTo>
                    <a:pt x="494538" y="181355"/>
                  </a:lnTo>
                  <a:lnTo>
                    <a:pt x="585215" y="90677"/>
                  </a:lnTo>
                  <a:lnTo>
                    <a:pt x="49453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95600" y="3352800"/>
              <a:ext cx="585470" cy="181610"/>
            </a:xfrm>
            <a:custGeom>
              <a:avLst/>
              <a:gdLst/>
              <a:ahLst/>
              <a:cxnLst/>
              <a:rect l="l" t="t" r="r" b="b"/>
              <a:pathLst>
                <a:path w="585470" h="181610">
                  <a:moveTo>
                    <a:pt x="0" y="44703"/>
                  </a:moveTo>
                  <a:lnTo>
                    <a:pt x="494538" y="44703"/>
                  </a:lnTo>
                  <a:lnTo>
                    <a:pt x="494538" y="0"/>
                  </a:lnTo>
                  <a:lnTo>
                    <a:pt x="585215" y="90677"/>
                  </a:lnTo>
                  <a:lnTo>
                    <a:pt x="494538" y="181355"/>
                  </a:lnTo>
                  <a:lnTo>
                    <a:pt x="494538" y="136651"/>
                  </a:lnTo>
                  <a:lnTo>
                    <a:pt x="0" y="136651"/>
                  </a:lnTo>
                  <a:lnTo>
                    <a:pt x="0" y="44703"/>
                  </a:lnTo>
                  <a:close/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15" dirty="0"/>
              <a:t> </a:t>
            </a:r>
            <a:r>
              <a:rPr spc="-10" dirty="0"/>
              <a:t>browser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800" y="1524000"/>
            <a:ext cx="1440179" cy="13716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532244" y="2169667"/>
            <a:ext cx="549275" cy="377825"/>
            <a:chOff x="6532244" y="2169667"/>
            <a:chExt cx="549275" cy="377825"/>
          </a:xfrm>
        </p:grpSpPr>
        <p:sp>
          <p:nvSpPr>
            <p:cNvPr id="5" name="object 5"/>
            <p:cNvSpPr/>
            <p:nvPr/>
          </p:nvSpPr>
          <p:spPr>
            <a:xfrm>
              <a:off x="6538594" y="2176017"/>
              <a:ext cx="536575" cy="365125"/>
            </a:xfrm>
            <a:custGeom>
              <a:avLst/>
              <a:gdLst/>
              <a:ahLst/>
              <a:cxnLst/>
              <a:rect l="l" t="t" r="r" b="b"/>
              <a:pathLst>
                <a:path w="536575" h="365125">
                  <a:moveTo>
                    <a:pt x="487933" y="0"/>
                  </a:moveTo>
                  <a:lnTo>
                    <a:pt x="61975" y="235331"/>
                  </a:lnTo>
                  <a:lnTo>
                    <a:pt x="38480" y="192786"/>
                  </a:lnTo>
                  <a:lnTo>
                    <a:pt x="0" y="326517"/>
                  </a:lnTo>
                  <a:lnTo>
                    <a:pt x="133603" y="364998"/>
                  </a:lnTo>
                  <a:lnTo>
                    <a:pt x="110108" y="322580"/>
                  </a:lnTo>
                  <a:lnTo>
                    <a:pt x="536194" y="87249"/>
                  </a:lnTo>
                  <a:lnTo>
                    <a:pt x="48793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38594" y="2176017"/>
              <a:ext cx="536575" cy="365125"/>
            </a:xfrm>
            <a:custGeom>
              <a:avLst/>
              <a:gdLst/>
              <a:ahLst/>
              <a:cxnLst/>
              <a:rect l="l" t="t" r="r" b="b"/>
              <a:pathLst>
                <a:path w="536575" h="365125">
                  <a:moveTo>
                    <a:pt x="536194" y="87249"/>
                  </a:moveTo>
                  <a:lnTo>
                    <a:pt x="110108" y="322580"/>
                  </a:lnTo>
                  <a:lnTo>
                    <a:pt x="133603" y="364998"/>
                  </a:lnTo>
                  <a:lnTo>
                    <a:pt x="0" y="326517"/>
                  </a:lnTo>
                  <a:lnTo>
                    <a:pt x="38480" y="192786"/>
                  </a:lnTo>
                  <a:lnTo>
                    <a:pt x="61975" y="235331"/>
                  </a:lnTo>
                  <a:lnTo>
                    <a:pt x="487933" y="0"/>
                  </a:lnTo>
                  <a:lnTo>
                    <a:pt x="536194" y="87249"/>
                  </a:lnTo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4540" y="1225041"/>
            <a:ext cx="5490210" cy="12566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75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include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things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like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ourier New"/>
                <a:cs typeface="Courier New"/>
              </a:rPr>
              <a:t>&lt;img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src="pup.png"</a:t>
            </a:r>
            <a:r>
              <a:rPr sz="2000" spc="-4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/&gt;</a:t>
            </a:r>
            <a:r>
              <a:rPr sz="2000" spc="-4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&lt;link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src="style.css"</a:t>
            </a:r>
            <a:r>
              <a:rPr sz="2000" spc="-1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.../&gt;</a:t>
            </a:r>
            <a:r>
              <a:rPr sz="2000" spc="-75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generate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more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requests</a:t>
            </a:r>
            <a:r>
              <a:rPr sz="20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those</a:t>
            </a:r>
            <a:r>
              <a:rPr sz="20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4724400"/>
            <a:ext cx="1295400" cy="15621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813050" y="3041650"/>
            <a:ext cx="598170" cy="194310"/>
            <a:chOff x="2813050" y="3041650"/>
            <a:chExt cx="598170" cy="194310"/>
          </a:xfrm>
        </p:grpSpPr>
        <p:sp>
          <p:nvSpPr>
            <p:cNvPr id="10" name="object 10"/>
            <p:cNvSpPr/>
            <p:nvPr/>
          </p:nvSpPr>
          <p:spPr>
            <a:xfrm>
              <a:off x="2819400" y="3048000"/>
              <a:ext cx="585470" cy="181610"/>
            </a:xfrm>
            <a:custGeom>
              <a:avLst/>
              <a:gdLst/>
              <a:ahLst/>
              <a:cxnLst/>
              <a:rect l="l" t="t" r="r" b="b"/>
              <a:pathLst>
                <a:path w="585470" h="181610">
                  <a:moveTo>
                    <a:pt x="90677" y="0"/>
                  </a:moveTo>
                  <a:lnTo>
                    <a:pt x="0" y="90677"/>
                  </a:lnTo>
                  <a:lnTo>
                    <a:pt x="90677" y="181355"/>
                  </a:lnTo>
                  <a:lnTo>
                    <a:pt x="90677" y="136651"/>
                  </a:lnTo>
                  <a:lnTo>
                    <a:pt x="585215" y="136651"/>
                  </a:lnTo>
                  <a:lnTo>
                    <a:pt x="585215" y="44703"/>
                  </a:lnTo>
                  <a:lnTo>
                    <a:pt x="90677" y="44703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19400" y="3048000"/>
              <a:ext cx="585470" cy="181610"/>
            </a:xfrm>
            <a:custGeom>
              <a:avLst/>
              <a:gdLst/>
              <a:ahLst/>
              <a:cxnLst/>
              <a:rect l="l" t="t" r="r" b="b"/>
              <a:pathLst>
                <a:path w="585470" h="181610">
                  <a:moveTo>
                    <a:pt x="585215" y="136651"/>
                  </a:moveTo>
                  <a:lnTo>
                    <a:pt x="90677" y="136651"/>
                  </a:lnTo>
                  <a:lnTo>
                    <a:pt x="90677" y="181355"/>
                  </a:lnTo>
                  <a:lnTo>
                    <a:pt x="0" y="90677"/>
                  </a:lnTo>
                  <a:lnTo>
                    <a:pt x="90677" y="0"/>
                  </a:lnTo>
                  <a:lnTo>
                    <a:pt x="90677" y="44703"/>
                  </a:lnTo>
                  <a:lnTo>
                    <a:pt x="585215" y="44703"/>
                  </a:lnTo>
                  <a:lnTo>
                    <a:pt x="585215" y="136651"/>
                  </a:lnTo>
                  <a:close/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392" y="2892701"/>
            <a:ext cx="2454234" cy="16749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9883" y="3242005"/>
            <a:ext cx="1423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Networking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57600" y="2590800"/>
            <a:ext cx="2743200" cy="1371600"/>
            <a:chOff x="3657600" y="2590800"/>
            <a:chExt cx="2743200" cy="13716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0" y="2590800"/>
              <a:ext cx="2743200" cy="137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8200" y="2971800"/>
              <a:ext cx="762000" cy="7620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22044" y="6175502"/>
            <a:ext cx="4780280" cy="59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  <a:hlinkClick r:id="rId7"/>
              </a:rPr>
              <a:t>s://w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ww.s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  <a:hlinkClick r:id="rId7"/>
              </a:rPr>
              <a:t>urrey.ac.uk/</a:t>
            </a:r>
            <a:endParaRPr sz="1800">
              <a:latin typeface="Calibri"/>
              <a:cs typeface="Calibri"/>
            </a:endParaRPr>
          </a:p>
          <a:p>
            <a:pPr marL="1909445">
              <a:lnSpc>
                <a:spcPct val="100000"/>
              </a:lnSpc>
              <a:spcBef>
                <a:spcPts val="1025"/>
              </a:spcBef>
            </a:pPr>
            <a:r>
              <a:rPr sz="1400" spc="-10" dirty="0">
                <a:latin typeface="Calibri"/>
                <a:cs typeface="Calibri"/>
              </a:rPr>
              <a:t>Web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Database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(COM1025)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15" dirty="0"/>
              <a:t> </a:t>
            </a:r>
            <a:r>
              <a:rPr spc="-10" dirty="0"/>
              <a:t>browser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81400" y="1524000"/>
            <a:ext cx="5021580" cy="2590800"/>
            <a:chOff x="3581400" y="1524000"/>
            <a:chExt cx="5021580" cy="2590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800" y="1524000"/>
              <a:ext cx="1440179" cy="1371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667000"/>
              <a:ext cx="3962400" cy="14478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532244" y="2169667"/>
            <a:ext cx="549275" cy="377825"/>
            <a:chOff x="6532244" y="2169667"/>
            <a:chExt cx="549275" cy="377825"/>
          </a:xfrm>
        </p:grpSpPr>
        <p:sp>
          <p:nvSpPr>
            <p:cNvPr id="7" name="object 7"/>
            <p:cNvSpPr/>
            <p:nvPr/>
          </p:nvSpPr>
          <p:spPr>
            <a:xfrm>
              <a:off x="6538594" y="2176017"/>
              <a:ext cx="536575" cy="365125"/>
            </a:xfrm>
            <a:custGeom>
              <a:avLst/>
              <a:gdLst/>
              <a:ahLst/>
              <a:cxnLst/>
              <a:rect l="l" t="t" r="r" b="b"/>
              <a:pathLst>
                <a:path w="536575" h="365125">
                  <a:moveTo>
                    <a:pt x="487933" y="0"/>
                  </a:moveTo>
                  <a:lnTo>
                    <a:pt x="61975" y="235331"/>
                  </a:lnTo>
                  <a:lnTo>
                    <a:pt x="38480" y="192786"/>
                  </a:lnTo>
                  <a:lnTo>
                    <a:pt x="0" y="326517"/>
                  </a:lnTo>
                  <a:lnTo>
                    <a:pt x="133603" y="364998"/>
                  </a:lnTo>
                  <a:lnTo>
                    <a:pt x="110108" y="322580"/>
                  </a:lnTo>
                  <a:lnTo>
                    <a:pt x="536194" y="87249"/>
                  </a:lnTo>
                  <a:lnTo>
                    <a:pt x="48793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38594" y="2176017"/>
              <a:ext cx="536575" cy="365125"/>
            </a:xfrm>
            <a:custGeom>
              <a:avLst/>
              <a:gdLst/>
              <a:ahLst/>
              <a:cxnLst/>
              <a:rect l="l" t="t" r="r" b="b"/>
              <a:pathLst>
                <a:path w="536575" h="365125">
                  <a:moveTo>
                    <a:pt x="536194" y="87249"/>
                  </a:moveTo>
                  <a:lnTo>
                    <a:pt x="110108" y="322580"/>
                  </a:lnTo>
                  <a:lnTo>
                    <a:pt x="133603" y="364998"/>
                  </a:lnTo>
                  <a:lnTo>
                    <a:pt x="0" y="326517"/>
                  </a:lnTo>
                  <a:lnTo>
                    <a:pt x="38480" y="192786"/>
                  </a:lnTo>
                  <a:lnTo>
                    <a:pt x="61975" y="235331"/>
                  </a:lnTo>
                  <a:lnTo>
                    <a:pt x="487933" y="0"/>
                  </a:lnTo>
                  <a:lnTo>
                    <a:pt x="536194" y="87249"/>
                  </a:lnTo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4724400"/>
            <a:ext cx="1295400" cy="15621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813050" y="3041650"/>
            <a:ext cx="598170" cy="194310"/>
            <a:chOff x="2813050" y="3041650"/>
            <a:chExt cx="598170" cy="194310"/>
          </a:xfrm>
        </p:grpSpPr>
        <p:sp>
          <p:nvSpPr>
            <p:cNvPr id="11" name="object 11"/>
            <p:cNvSpPr/>
            <p:nvPr/>
          </p:nvSpPr>
          <p:spPr>
            <a:xfrm>
              <a:off x="2819400" y="3048000"/>
              <a:ext cx="585470" cy="181610"/>
            </a:xfrm>
            <a:custGeom>
              <a:avLst/>
              <a:gdLst/>
              <a:ahLst/>
              <a:cxnLst/>
              <a:rect l="l" t="t" r="r" b="b"/>
              <a:pathLst>
                <a:path w="585470" h="181610">
                  <a:moveTo>
                    <a:pt x="90677" y="0"/>
                  </a:moveTo>
                  <a:lnTo>
                    <a:pt x="0" y="90677"/>
                  </a:lnTo>
                  <a:lnTo>
                    <a:pt x="90677" y="181355"/>
                  </a:lnTo>
                  <a:lnTo>
                    <a:pt x="90677" y="136651"/>
                  </a:lnTo>
                  <a:lnTo>
                    <a:pt x="585215" y="136651"/>
                  </a:lnTo>
                  <a:lnTo>
                    <a:pt x="585215" y="44703"/>
                  </a:lnTo>
                  <a:lnTo>
                    <a:pt x="90677" y="44703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19400" y="3048000"/>
              <a:ext cx="585470" cy="181610"/>
            </a:xfrm>
            <a:custGeom>
              <a:avLst/>
              <a:gdLst/>
              <a:ahLst/>
              <a:cxnLst/>
              <a:rect l="l" t="t" r="r" b="b"/>
              <a:pathLst>
                <a:path w="585470" h="181610">
                  <a:moveTo>
                    <a:pt x="585215" y="136651"/>
                  </a:moveTo>
                  <a:lnTo>
                    <a:pt x="90677" y="136651"/>
                  </a:lnTo>
                  <a:lnTo>
                    <a:pt x="90677" y="181355"/>
                  </a:lnTo>
                  <a:lnTo>
                    <a:pt x="0" y="90677"/>
                  </a:lnTo>
                  <a:lnTo>
                    <a:pt x="90677" y="0"/>
                  </a:lnTo>
                  <a:lnTo>
                    <a:pt x="90677" y="44703"/>
                  </a:lnTo>
                  <a:lnTo>
                    <a:pt x="585215" y="44703"/>
                  </a:lnTo>
                  <a:lnTo>
                    <a:pt x="585215" y="136651"/>
                  </a:lnTo>
                  <a:close/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392" y="2892701"/>
            <a:ext cx="2454234" cy="173746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9883" y="3242005"/>
            <a:ext cx="1423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Networking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15236" y="4665726"/>
            <a:ext cx="2531745" cy="94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299"/>
              </a:lnSpc>
              <a:spcBef>
                <a:spcPts val="95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replies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those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resources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render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5400" y="4191000"/>
            <a:ext cx="457200" cy="45720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813050" y="3346450"/>
            <a:ext cx="598170" cy="794385"/>
            <a:chOff x="2813050" y="3346450"/>
            <a:chExt cx="598170" cy="794385"/>
          </a:xfrm>
        </p:grpSpPr>
        <p:sp>
          <p:nvSpPr>
            <p:cNvPr id="18" name="object 18"/>
            <p:cNvSpPr/>
            <p:nvPr/>
          </p:nvSpPr>
          <p:spPr>
            <a:xfrm>
              <a:off x="2819400" y="3352800"/>
              <a:ext cx="585470" cy="181610"/>
            </a:xfrm>
            <a:custGeom>
              <a:avLst/>
              <a:gdLst/>
              <a:ahLst/>
              <a:cxnLst/>
              <a:rect l="l" t="t" r="r" b="b"/>
              <a:pathLst>
                <a:path w="585470" h="181610">
                  <a:moveTo>
                    <a:pt x="494538" y="0"/>
                  </a:moveTo>
                  <a:lnTo>
                    <a:pt x="494538" y="44703"/>
                  </a:lnTo>
                  <a:lnTo>
                    <a:pt x="0" y="44703"/>
                  </a:lnTo>
                  <a:lnTo>
                    <a:pt x="0" y="136651"/>
                  </a:lnTo>
                  <a:lnTo>
                    <a:pt x="494538" y="136651"/>
                  </a:lnTo>
                  <a:lnTo>
                    <a:pt x="494538" y="181355"/>
                  </a:lnTo>
                  <a:lnTo>
                    <a:pt x="585215" y="90677"/>
                  </a:lnTo>
                  <a:lnTo>
                    <a:pt x="49453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19400" y="3352800"/>
              <a:ext cx="585470" cy="181610"/>
            </a:xfrm>
            <a:custGeom>
              <a:avLst/>
              <a:gdLst/>
              <a:ahLst/>
              <a:cxnLst/>
              <a:rect l="l" t="t" r="r" b="b"/>
              <a:pathLst>
                <a:path w="585470" h="181610">
                  <a:moveTo>
                    <a:pt x="0" y="44703"/>
                  </a:moveTo>
                  <a:lnTo>
                    <a:pt x="494538" y="44703"/>
                  </a:lnTo>
                  <a:lnTo>
                    <a:pt x="494538" y="0"/>
                  </a:lnTo>
                  <a:lnTo>
                    <a:pt x="585215" y="90677"/>
                  </a:lnTo>
                  <a:lnTo>
                    <a:pt x="494538" y="181355"/>
                  </a:lnTo>
                  <a:lnTo>
                    <a:pt x="494538" y="136651"/>
                  </a:lnTo>
                  <a:lnTo>
                    <a:pt x="0" y="136651"/>
                  </a:lnTo>
                  <a:lnTo>
                    <a:pt x="0" y="44703"/>
                  </a:lnTo>
                  <a:close/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9400" y="3581400"/>
              <a:ext cx="559308" cy="55930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222044" y="6175502"/>
            <a:ext cx="4780280" cy="59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  <a:hlinkClick r:id="rId8"/>
              </a:rPr>
              <a:t>s://w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ww.s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  <a:hlinkClick r:id="rId8"/>
              </a:rPr>
              <a:t>urrey.ac.uk/</a:t>
            </a:r>
            <a:endParaRPr sz="1800">
              <a:latin typeface="Calibri"/>
              <a:cs typeface="Calibri"/>
            </a:endParaRPr>
          </a:p>
          <a:p>
            <a:pPr marL="1909445">
              <a:lnSpc>
                <a:spcPct val="100000"/>
              </a:lnSpc>
              <a:spcBef>
                <a:spcPts val="1025"/>
              </a:spcBef>
            </a:pPr>
            <a:r>
              <a:rPr sz="1400" spc="-10" dirty="0">
                <a:latin typeface="Calibri"/>
                <a:cs typeface="Calibri"/>
              </a:rPr>
              <a:t>Web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Database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(COM1025)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15" dirty="0"/>
              <a:t> </a:t>
            </a:r>
            <a:r>
              <a:rPr spc="-10" dirty="0"/>
              <a:t>browser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438400"/>
            <a:ext cx="1245108" cy="1245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940" y="3752469"/>
            <a:ext cx="1491615" cy="1126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Describes</a:t>
            </a:r>
            <a:r>
              <a:rPr sz="1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B59B0C"/>
                </a:solidFill>
                <a:latin typeface="Calibri"/>
                <a:cs typeface="Calibri"/>
              </a:rPr>
              <a:t>content</a:t>
            </a:r>
            <a:r>
              <a:rPr sz="1800" b="1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1800" b="1" dirty="0">
                <a:solidFill>
                  <a:srgbClr val="B59B0C"/>
                </a:solidFill>
                <a:latin typeface="Calibri"/>
                <a:cs typeface="Calibri"/>
              </a:rPr>
              <a:t>structure</a:t>
            </a:r>
            <a:r>
              <a:rPr sz="1800" b="1" spc="-5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6394" y="2906649"/>
            <a:ext cx="2286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0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0" y="2514600"/>
            <a:ext cx="1245108" cy="12451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17394" y="3828669"/>
            <a:ext cx="157988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solidFill>
                  <a:srgbClr val="585858"/>
                </a:solidFill>
                <a:latin typeface="Calibri"/>
                <a:cs typeface="Calibri"/>
              </a:rPr>
              <a:t>Describes</a:t>
            </a:r>
            <a:r>
              <a:rPr sz="1800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585858"/>
                </a:solidFill>
                <a:latin typeface="Calibri"/>
                <a:cs typeface="Calibri"/>
              </a:rPr>
              <a:t>the </a:t>
            </a:r>
            <a:r>
              <a:rPr sz="1800" b="1" dirty="0">
                <a:solidFill>
                  <a:srgbClr val="B59B0C"/>
                </a:solidFill>
                <a:latin typeface="Calibri"/>
                <a:cs typeface="Calibri"/>
              </a:rPr>
              <a:t>appearance</a:t>
            </a:r>
            <a:r>
              <a:rPr sz="1800" b="1" spc="-9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585858"/>
                </a:solidFill>
                <a:latin typeface="Calibri"/>
                <a:cs typeface="Calibri"/>
              </a:rPr>
              <a:t>and </a:t>
            </a:r>
            <a:r>
              <a:rPr sz="1800" b="1" dirty="0">
                <a:solidFill>
                  <a:srgbClr val="B59B0C"/>
                </a:solidFill>
                <a:latin typeface="Calibri"/>
                <a:cs typeface="Calibri"/>
              </a:rPr>
              <a:t>style</a:t>
            </a:r>
            <a:r>
              <a:rPr sz="1800" b="1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85858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585858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0134" y="2990469"/>
            <a:ext cx="979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585858"/>
                </a:solidFill>
                <a:latin typeface="Calibri"/>
                <a:cs typeface="Calibri"/>
              </a:rPr>
              <a:t>produces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9428" y="3904563"/>
            <a:ext cx="1623695" cy="94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page…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B59B0C"/>
                </a:solidFill>
                <a:latin typeface="Calibri"/>
                <a:cs typeface="Calibri"/>
              </a:rPr>
              <a:t>doesn't</a:t>
            </a:r>
            <a:r>
              <a:rPr sz="2000" b="1" spc="-7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B59B0C"/>
                </a:solidFill>
                <a:latin typeface="Calibri"/>
                <a:cs typeface="Calibri"/>
              </a:rPr>
              <a:t>do </a:t>
            </a:r>
            <a:r>
              <a:rPr sz="2000" b="1" spc="-10" dirty="0">
                <a:solidFill>
                  <a:srgbClr val="B59B0C"/>
                </a:solidFill>
                <a:latin typeface="Calibri"/>
                <a:cs typeface="Calibri"/>
              </a:rPr>
              <a:t>anything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0" y="2514600"/>
            <a:ext cx="3544824" cy="119505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7921" y="2082546"/>
            <a:ext cx="12477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5" dirty="0">
                <a:solidFill>
                  <a:srgbClr val="005392"/>
                </a:solidFill>
                <a:latin typeface="Calibri"/>
                <a:cs typeface="Calibri"/>
              </a:rPr>
              <a:t>URL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URI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671954"/>
            <a:ext cx="8464550" cy="431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Uniform</a:t>
            </a:r>
            <a:r>
              <a:rPr sz="2400" b="1" u="sng" spc="-5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Resource</a:t>
            </a:r>
            <a:r>
              <a:rPr sz="2400" b="1" u="sng" spc="-55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Identifier</a:t>
            </a:r>
            <a:r>
              <a:rPr sz="2400" b="1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(URI)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string</a:t>
            </a:r>
            <a:r>
              <a:rPr sz="24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4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characters</a:t>
            </a:r>
            <a:r>
              <a:rPr sz="24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used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identify</a:t>
            </a:r>
            <a:r>
              <a:rPr sz="2400" b="1" spc="-2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a</a:t>
            </a:r>
            <a:r>
              <a:rPr sz="2400" b="1" spc="-3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59B0C"/>
                </a:solidFill>
                <a:latin typeface="Calibri"/>
                <a:cs typeface="Calibri"/>
              </a:rPr>
              <a:t>resource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Clr>
                <a:srgbClr val="404040"/>
              </a:buClr>
              <a:buFont typeface="Wingdings"/>
              <a:buChar char=""/>
            </a:pPr>
            <a:endParaRPr sz="2400">
              <a:latin typeface="Calibri"/>
              <a:cs typeface="Calibri"/>
            </a:endParaRPr>
          </a:p>
          <a:p>
            <a:pPr marL="355600" marR="175895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most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common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URI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Uniform</a:t>
            </a:r>
            <a:r>
              <a:rPr sz="2400" b="1" u="sng" spc="-4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Resource</a:t>
            </a:r>
            <a:r>
              <a:rPr sz="2400" b="1" u="sng" spc="-45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Locator</a:t>
            </a:r>
            <a:r>
              <a:rPr sz="2400" b="1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(URL),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frequently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referred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informally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web</a:t>
            </a:r>
            <a:r>
              <a:rPr sz="24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address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e.g. </a:t>
            </a:r>
            <a:r>
              <a:rPr sz="24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https://developer.mozilla.org/en-</a:t>
            </a:r>
            <a:r>
              <a:rPr sz="2400" u="sng" spc="-2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US/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5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browsers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pages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servers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750"/>
              </a:spcBef>
              <a:buClr>
                <a:srgbClr val="404040"/>
              </a:buClr>
              <a:buFont typeface="Wingdings"/>
              <a:buChar char=""/>
            </a:pP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URIs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refer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location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within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resource.</a:t>
            </a:r>
            <a:endParaRPr sz="2400">
              <a:latin typeface="Calibri"/>
              <a:cs typeface="Calibri"/>
            </a:endParaRPr>
          </a:p>
          <a:p>
            <a:pPr marL="862965" marR="541020" lvl="1" indent="-393700">
              <a:lnSpc>
                <a:spcPct val="100000"/>
              </a:lnSpc>
              <a:spcBef>
                <a:spcPts val="55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kind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URI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ends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"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#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"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followed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anchor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identifier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(called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fragment</a:t>
            </a:r>
            <a:r>
              <a:rPr sz="22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identifier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next.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Absolute</a:t>
            </a:r>
            <a:r>
              <a:rPr spc="-20" dirty="0"/>
              <a:t> </a:t>
            </a:r>
            <a:r>
              <a:rPr dirty="0"/>
              <a:t>vs</a:t>
            </a:r>
            <a:r>
              <a:rPr spc="-25" dirty="0"/>
              <a:t> </a:t>
            </a:r>
            <a:r>
              <a:rPr spc="-10" dirty="0"/>
              <a:t>Relative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595298"/>
            <a:ext cx="7689850" cy="16389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use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both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absolute</a:t>
            </a:r>
            <a:r>
              <a:rPr sz="2400" b="1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relative</a:t>
            </a:r>
            <a:r>
              <a:rPr sz="2400" b="1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URLs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Absolute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URL: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https://www.surrey.ac.uk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Relative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URL: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B59B0C"/>
                </a:solidFill>
                <a:latin typeface="Calibri"/>
                <a:cs typeface="Calibri"/>
              </a:rPr>
              <a:t>about</a:t>
            </a:r>
            <a:r>
              <a:rPr sz="2000" b="1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relative to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https://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  <a:hlinkClick r:id="rId3"/>
              </a:rPr>
              <a:t>www.surrey.ac.uk/about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Why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does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matter?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95389" y="3323656"/>
            <a:ext cx="6977380" cy="2941320"/>
            <a:chOff x="1095389" y="3323656"/>
            <a:chExt cx="6977380" cy="29413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89" y="3323656"/>
              <a:ext cx="6976751" cy="29410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19400" y="4343400"/>
              <a:ext cx="2057400" cy="1066800"/>
            </a:xfrm>
            <a:custGeom>
              <a:avLst/>
              <a:gdLst/>
              <a:ahLst/>
              <a:cxnLst/>
              <a:rect l="l" t="t" r="r" b="b"/>
              <a:pathLst>
                <a:path w="2057400" h="1066800">
                  <a:moveTo>
                    <a:pt x="0" y="0"/>
                  </a:moveTo>
                  <a:lnTo>
                    <a:pt x="1600200" y="0"/>
                  </a:lnTo>
                </a:path>
                <a:path w="2057400" h="1066800">
                  <a:moveTo>
                    <a:pt x="0" y="533400"/>
                  </a:moveTo>
                  <a:lnTo>
                    <a:pt x="2057400" y="533400"/>
                  </a:lnTo>
                </a:path>
                <a:path w="2057400" h="1066800">
                  <a:moveTo>
                    <a:pt x="0" y="1066800"/>
                  </a:moveTo>
                  <a:lnTo>
                    <a:pt x="609600" y="1066800"/>
                  </a:lnTo>
                </a:path>
              </a:pathLst>
            </a:custGeom>
            <a:ln w="9525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URL</a:t>
            </a:r>
            <a:r>
              <a:rPr spc="-35" dirty="0"/>
              <a:t> </a:t>
            </a:r>
            <a:r>
              <a:rPr dirty="0"/>
              <a:t>syntax</a:t>
            </a:r>
            <a:r>
              <a:rPr spc="-30" dirty="0"/>
              <a:t> </a:t>
            </a:r>
            <a:r>
              <a:rPr dirty="0"/>
              <a:t>(as</a:t>
            </a:r>
            <a:r>
              <a:rPr spc="-30" dirty="0"/>
              <a:t> </a:t>
            </a:r>
            <a:r>
              <a:rPr dirty="0"/>
              <a:t>defined</a:t>
            </a:r>
            <a:r>
              <a:rPr spc="-5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RFC</a:t>
            </a:r>
            <a:r>
              <a:rPr u="sng" spc="-3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 </a:t>
            </a:r>
            <a:r>
              <a:rPr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3986</a:t>
            </a:r>
            <a:r>
              <a:rPr spc="-1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58922"/>
            <a:ext cx="8492490" cy="447040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5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Full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862965" marR="1231265" lvl="1" indent="-393700">
              <a:lnSpc>
                <a:spcPct val="100000"/>
              </a:lnSpc>
              <a:spcBef>
                <a:spcPts val="47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spc="-10" dirty="0">
                <a:solidFill>
                  <a:srgbClr val="FF0000"/>
                </a:solidFill>
                <a:latin typeface="Courier New"/>
                <a:cs typeface="Courier New"/>
              </a:rPr>
              <a:t>scheme:[//[[userinfo@]host[:port]]] [path][?query][#fragment]</a:t>
            </a:r>
            <a:endParaRPr sz="24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Courier New"/>
                <a:cs typeface="Courier New"/>
              </a:rPr>
              <a:t>scheme</a:t>
            </a:r>
            <a:r>
              <a:rPr sz="2800" spc="-107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(mandatory</a:t>
            </a:r>
            <a:r>
              <a:rPr sz="28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absolute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URLs)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71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approach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(communications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protocol,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“protocol”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short</a:t>
            </a:r>
            <a:endParaRPr sz="24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hereinafter)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retrieving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document.</a:t>
            </a:r>
            <a:endParaRPr sz="24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2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documents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retrieved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via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HTTP.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84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FF0000"/>
                </a:solidFill>
                <a:latin typeface="Courier New"/>
                <a:cs typeface="Courier New"/>
              </a:rPr>
              <a:t>https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documents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retrieved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HTTPS.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FF0000"/>
                </a:solidFill>
                <a:latin typeface="Courier New"/>
                <a:cs typeface="Courier New"/>
              </a:rPr>
              <a:t>file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documents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accessible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local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machine.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FF0000"/>
                </a:solidFill>
                <a:latin typeface="Courier New"/>
                <a:cs typeface="Courier New"/>
              </a:rPr>
              <a:t>ftp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documents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retrieved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FTP.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480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FF0000"/>
                </a:solidFill>
                <a:latin typeface="Courier New"/>
                <a:cs typeface="Courier New"/>
              </a:rPr>
              <a:t>mailto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documents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to</a:t>
            </a:r>
            <a:r>
              <a:rPr sz="2000" b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given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email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address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(emails).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844" y="5674867"/>
            <a:ext cx="5334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 indent="-332105">
              <a:lnSpc>
                <a:spcPct val="100000"/>
              </a:lnSpc>
              <a:spcBef>
                <a:spcPts val="100"/>
              </a:spcBef>
              <a:buSzPct val="80000"/>
              <a:buFont typeface="Wingdings"/>
              <a:buChar char=""/>
              <a:tabLst>
                <a:tab pos="344805" algn="l"/>
              </a:tabLst>
            </a:pP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7561" y="3886961"/>
            <a:ext cx="7620000" cy="1066800"/>
          </a:xfrm>
          <a:custGeom>
            <a:avLst/>
            <a:gdLst/>
            <a:ahLst/>
            <a:cxnLst/>
            <a:rect l="l" t="t" r="r" b="b"/>
            <a:pathLst>
              <a:path w="7620000" h="1066800">
                <a:moveTo>
                  <a:pt x="0" y="1066800"/>
                </a:moveTo>
                <a:lnTo>
                  <a:pt x="7620000" y="1066800"/>
                </a:lnTo>
                <a:lnTo>
                  <a:pt x="7620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87622" y="5706567"/>
            <a:ext cx="49644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5392"/>
                </a:solidFill>
                <a:latin typeface="Arial"/>
                <a:cs typeface="Arial"/>
              </a:rPr>
              <a:t>URLs</a:t>
            </a:r>
            <a:r>
              <a:rPr sz="2800" spc="-35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5392"/>
                </a:solidFill>
                <a:latin typeface="Arial"/>
                <a:cs typeface="Arial"/>
              </a:rPr>
              <a:t>are</a:t>
            </a:r>
            <a:r>
              <a:rPr sz="2800" spc="-4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28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Arial"/>
                <a:cs typeface="Arial"/>
              </a:rPr>
              <a:t>not</a:t>
            </a:r>
            <a:r>
              <a:rPr sz="2800" b="1" spc="-3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5392"/>
                </a:solidFill>
                <a:latin typeface="Arial"/>
                <a:cs typeface="Arial"/>
              </a:rPr>
              <a:t>only</a:t>
            </a:r>
            <a:r>
              <a:rPr sz="2800" spc="-45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5392"/>
                </a:solidFill>
                <a:latin typeface="Arial"/>
                <a:cs typeface="Arial"/>
              </a:rPr>
              <a:t>for</a:t>
            </a:r>
            <a:r>
              <a:rPr sz="2800" spc="-5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5392"/>
                </a:solidFill>
                <a:latin typeface="Arial"/>
                <a:cs typeface="Arial"/>
              </a:rPr>
              <a:t>the</a:t>
            </a:r>
            <a:r>
              <a:rPr sz="2800" spc="-50" dirty="0">
                <a:solidFill>
                  <a:srgbClr val="005392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5392"/>
                </a:solidFill>
                <a:latin typeface="Arial"/>
                <a:cs typeface="Arial"/>
              </a:rPr>
              <a:t>Web!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85050" y="4724272"/>
            <a:ext cx="799465" cy="915035"/>
          </a:xfrm>
          <a:custGeom>
            <a:avLst/>
            <a:gdLst/>
            <a:ahLst/>
            <a:cxnLst/>
            <a:rect l="l" t="t" r="r" b="b"/>
            <a:pathLst>
              <a:path w="799465" h="915035">
                <a:moveTo>
                  <a:pt x="754687" y="839265"/>
                </a:moveTo>
                <a:lnTo>
                  <a:pt x="723519" y="842136"/>
                </a:lnTo>
                <a:lnTo>
                  <a:pt x="768350" y="914526"/>
                </a:lnTo>
                <a:lnTo>
                  <a:pt x="792743" y="852042"/>
                </a:lnTo>
                <a:lnTo>
                  <a:pt x="756284" y="852042"/>
                </a:lnTo>
                <a:lnTo>
                  <a:pt x="754687" y="839265"/>
                </a:lnTo>
                <a:close/>
              </a:path>
              <a:path w="799465" h="915035">
                <a:moveTo>
                  <a:pt x="767254" y="838107"/>
                </a:moveTo>
                <a:lnTo>
                  <a:pt x="754687" y="839265"/>
                </a:lnTo>
                <a:lnTo>
                  <a:pt x="756284" y="852042"/>
                </a:lnTo>
                <a:lnTo>
                  <a:pt x="768857" y="850518"/>
                </a:lnTo>
                <a:lnTo>
                  <a:pt x="767254" y="838107"/>
                </a:lnTo>
                <a:close/>
              </a:path>
              <a:path w="799465" h="915035">
                <a:moveTo>
                  <a:pt x="799338" y="835151"/>
                </a:moveTo>
                <a:lnTo>
                  <a:pt x="767254" y="838107"/>
                </a:lnTo>
                <a:lnTo>
                  <a:pt x="768857" y="850518"/>
                </a:lnTo>
                <a:lnTo>
                  <a:pt x="756284" y="852042"/>
                </a:lnTo>
                <a:lnTo>
                  <a:pt x="792743" y="852042"/>
                </a:lnTo>
                <a:lnTo>
                  <a:pt x="799338" y="835151"/>
                </a:lnTo>
                <a:close/>
              </a:path>
              <a:path w="799465" h="915035">
                <a:moveTo>
                  <a:pt x="12700" y="0"/>
                </a:moveTo>
                <a:lnTo>
                  <a:pt x="0" y="253"/>
                </a:lnTo>
                <a:lnTo>
                  <a:pt x="634" y="21716"/>
                </a:lnTo>
                <a:lnTo>
                  <a:pt x="2158" y="43433"/>
                </a:lnTo>
                <a:lnTo>
                  <a:pt x="8635" y="86487"/>
                </a:lnTo>
                <a:lnTo>
                  <a:pt x="19050" y="128904"/>
                </a:lnTo>
                <a:lnTo>
                  <a:pt x="33147" y="170179"/>
                </a:lnTo>
                <a:lnTo>
                  <a:pt x="50546" y="210184"/>
                </a:lnTo>
                <a:lnTo>
                  <a:pt x="71120" y="248284"/>
                </a:lnTo>
                <a:lnTo>
                  <a:pt x="94488" y="284606"/>
                </a:lnTo>
                <a:lnTo>
                  <a:pt x="120396" y="318388"/>
                </a:lnTo>
                <a:lnTo>
                  <a:pt x="148590" y="349631"/>
                </a:lnTo>
                <a:lnTo>
                  <a:pt x="178816" y="377697"/>
                </a:lnTo>
                <a:lnTo>
                  <a:pt x="210820" y="402463"/>
                </a:lnTo>
                <a:lnTo>
                  <a:pt x="244221" y="423544"/>
                </a:lnTo>
                <a:lnTo>
                  <a:pt x="278765" y="440563"/>
                </a:lnTo>
                <a:lnTo>
                  <a:pt x="332358" y="457707"/>
                </a:lnTo>
                <a:lnTo>
                  <a:pt x="404875" y="464312"/>
                </a:lnTo>
                <a:lnTo>
                  <a:pt x="422401" y="466344"/>
                </a:lnTo>
                <a:lnTo>
                  <a:pt x="473964" y="479297"/>
                </a:lnTo>
                <a:lnTo>
                  <a:pt x="524255" y="502284"/>
                </a:lnTo>
                <a:lnTo>
                  <a:pt x="556641" y="522604"/>
                </a:lnTo>
                <a:lnTo>
                  <a:pt x="587628" y="546607"/>
                </a:lnTo>
                <a:lnTo>
                  <a:pt x="617093" y="574039"/>
                </a:lnTo>
                <a:lnTo>
                  <a:pt x="644525" y="604392"/>
                </a:lnTo>
                <a:lnTo>
                  <a:pt x="669798" y="637413"/>
                </a:lnTo>
                <a:lnTo>
                  <a:pt x="692657" y="672845"/>
                </a:lnTo>
                <a:lnTo>
                  <a:pt x="712724" y="710057"/>
                </a:lnTo>
                <a:lnTo>
                  <a:pt x="729742" y="749045"/>
                </a:lnTo>
                <a:lnTo>
                  <a:pt x="743457" y="789432"/>
                </a:lnTo>
                <a:lnTo>
                  <a:pt x="753618" y="830707"/>
                </a:lnTo>
                <a:lnTo>
                  <a:pt x="754687" y="839265"/>
                </a:lnTo>
                <a:lnTo>
                  <a:pt x="767254" y="838107"/>
                </a:lnTo>
                <a:lnTo>
                  <a:pt x="755523" y="785494"/>
                </a:lnTo>
                <a:lnTo>
                  <a:pt x="741426" y="744346"/>
                </a:lnTo>
                <a:lnTo>
                  <a:pt x="724026" y="704214"/>
                </a:lnTo>
                <a:lnTo>
                  <a:pt x="703452" y="666114"/>
                </a:lnTo>
                <a:lnTo>
                  <a:pt x="680084" y="629919"/>
                </a:lnTo>
                <a:lnTo>
                  <a:pt x="654050" y="596010"/>
                </a:lnTo>
                <a:lnTo>
                  <a:pt x="625855" y="564895"/>
                </a:lnTo>
                <a:lnTo>
                  <a:pt x="595629" y="536829"/>
                </a:lnTo>
                <a:lnTo>
                  <a:pt x="563626" y="512063"/>
                </a:lnTo>
                <a:lnTo>
                  <a:pt x="530225" y="491108"/>
                </a:lnTo>
                <a:lnTo>
                  <a:pt x="495553" y="473963"/>
                </a:lnTo>
                <a:lnTo>
                  <a:pt x="441832" y="456945"/>
                </a:lnTo>
                <a:lnTo>
                  <a:pt x="370204" y="450341"/>
                </a:lnTo>
                <a:lnTo>
                  <a:pt x="352678" y="448437"/>
                </a:lnTo>
                <a:lnTo>
                  <a:pt x="300990" y="435482"/>
                </a:lnTo>
                <a:lnTo>
                  <a:pt x="250698" y="412622"/>
                </a:lnTo>
                <a:lnTo>
                  <a:pt x="218313" y="392175"/>
                </a:lnTo>
                <a:lnTo>
                  <a:pt x="187325" y="368172"/>
                </a:lnTo>
                <a:lnTo>
                  <a:pt x="157860" y="340868"/>
                </a:lnTo>
                <a:lnTo>
                  <a:pt x="130301" y="310514"/>
                </a:lnTo>
                <a:lnTo>
                  <a:pt x="105028" y="277494"/>
                </a:lnTo>
                <a:lnTo>
                  <a:pt x="82169" y="242062"/>
                </a:lnTo>
                <a:lnTo>
                  <a:pt x="62102" y="204850"/>
                </a:lnTo>
                <a:lnTo>
                  <a:pt x="45084" y="165862"/>
                </a:lnTo>
                <a:lnTo>
                  <a:pt x="31369" y="125475"/>
                </a:lnTo>
                <a:lnTo>
                  <a:pt x="21208" y="84327"/>
                </a:lnTo>
                <a:lnTo>
                  <a:pt x="14858" y="42418"/>
                </a:lnTo>
                <a:lnTo>
                  <a:pt x="13207" y="21335"/>
                </a:lnTo>
                <a:lnTo>
                  <a:pt x="127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20" dirty="0"/>
              <a:t> </a:t>
            </a:r>
            <a:r>
              <a:rPr dirty="0"/>
              <a:t>Question</a:t>
            </a:r>
            <a:r>
              <a:rPr spc="-2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0" dirty="0"/>
              <a:t>Start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26261"/>
            <a:ext cx="8256905" cy="4759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5600" algn="l"/>
              </a:tabLst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Why</a:t>
            </a:r>
            <a:r>
              <a:rPr sz="3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3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course</a:t>
            </a:r>
            <a:r>
              <a:rPr sz="3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teaching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both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Databases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3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40404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  <a:p>
            <a:pPr marL="862965" marR="864869" lvl="1" indent="-393700">
              <a:lnSpc>
                <a:spcPct val="100000"/>
              </a:lnSpc>
              <a:spcBef>
                <a:spcPts val="690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Almost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everyone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interact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Databases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everyday,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several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times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day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75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Very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few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people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know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write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SQL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Queries</a:t>
            </a:r>
            <a:endParaRPr sz="2800">
              <a:latin typeface="Calibri"/>
              <a:cs typeface="Calibri"/>
            </a:endParaRPr>
          </a:p>
          <a:p>
            <a:pPr marL="862965" marR="488315" lvl="1" indent="-393700">
              <a:lnSpc>
                <a:spcPct val="100000"/>
              </a:lnSpc>
              <a:spcBef>
                <a:spcPts val="670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provide</a:t>
            </a:r>
            <a:r>
              <a:rPr sz="2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interface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over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database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allow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right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extracted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without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know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SQL</a:t>
            </a:r>
            <a:endParaRPr sz="2800">
              <a:latin typeface="Calibri"/>
              <a:cs typeface="Calibri"/>
            </a:endParaRPr>
          </a:p>
          <a:p>
            <a:pPr marL="862965" marR="346075" lvl="1" indent="-393700">
              <a:lnSpc>
                <a:spcPct val="100000"/>
              </a:lnSpc>
              <a:spcBef>
                <a:spcPts val="675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applications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most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commonly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ways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interact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Database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URL</a:t>
            </a:r>
            <a:r>
              <a:rPr spc="-35" dirty="0"/>
              <a:t> </a:t>
            </a:r>
            <a:r>
              <a:rPr dirty="0"/>
              <a:t>syntax</a:t>
            </a:r>
            <a:r>
              <a:rPr spc="-30" dirty="0"/>
              <a:t> </a:t>
            </a:r>
            <a:r>
              <a:rPr dirty="0"/>
              <a:t>(as</a:t>
            </a:r>
            <a:r>
              <a:rPr spc="-30" dirty="0"/>
              <a:t> </a:t>
            </a:r>
            <a:r>
              <a:rPr dirty="0"/>
              <a:t>defined</a:t>
            </a:r>
            <a:r>
              <a:rPr spc="-5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RFC</a:t>
            </a:r>
            <a:r>
              <a:rPr u="sng" spc="-3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 </a:t>
            </a:r>
            <a:r>
              <a:rPr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3986</a:t>
            </a:r>
            <a:r>
              <a:rPr spc="-10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2667000" y="1755648"/>
            <a:ext cx="3581400" cy="302260"/>
          </a:xfrm>
          <a:custGeom>
            <a:avLst/>
            <a:gdLst/>
            <a:ahLst/>
            <a:cxnLst/>
            <a:rect l="l" t="t" r="r" b="b"/>
            <a:pathLst>
              <a:path w="3581400" h="302260">
                <a:moveTo>
                  <a:pt x="0" y="301751"/>
                </a:moveTo>
                <a:lnTo>
                  <a:pt x="1982" y="243030"/>
                </a:lnTo>
                <a:lnTo>
                  <a:pt x="7381" y="195072"/>
                </a:lnTo>
                <a:lnTo>
                  <a:pt x="15376" y="162734"/>
                </a:lnTo>
                <a:lnTo>
                  <a:pt x="25145" y="150875"/>
                </a:lnTo>
                <a:lnTo>
                  <a:pt x="1765553" y="150875"/>
                </a:lnTo>
                <a:lnTo>
                  <a:pt x="1775323" y="139017"/>
                </a:lnTo>
                <a:lnTo>
                  <a:pt x="1783318" y="106680"/>
                </a:lnTo>
                <a:lnTo>
                  <a:pt x="1788717" y="58721"/>
                </a:lnTo>
                <a:lnTo>
                  <a:pt x="1790700" y="0"/>
                </a:lnTo>
                <a:lnTo>
                  <a:pt x="1792682" y="58721"/>
                </a:lnTo>
                <a:lnTo>
                  <a:pt x="1798081" y="106679"/>
                </a:lnTo>
                <a:lnTo>
                  <a:pt x="1806076" y="139017"/>
                </a:lnTo>
                <a:lnTo>
                  <a:pt x="1815846" y="150875"/>
                </a:lnTo>
                <a:lnTo>
                  <a:pt x="3556254" y="150875"/>
                </a:lnTo>
                <a:lnTo>
                  <a:pt x="3566023" y="162734"/>
                </a:lnTo>
                <a:lnTo>
                  <a:pt x="3574018" y="195071"/>
                </a:lnTo>
                <a:lnTo>
                  <a:pt x="3579417" y="243030"/>
                </a:lnTo>
                <a:lnTo>
                  <a:pt x="3581400" y="301751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1367993"/>
            <a:ext cx="8446770" cy="449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415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ourier New"/>
                <a:cs typeface="Courier New"/>
              </a:rPr>
              <a:t>authority</a:t>
            </a:r>
            <a:endParaRPr sz="24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11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Full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syntax</a:t>
            </a:r>
            <a:endParaRPr sz="2400">
              <a:latin typeface="Calibri"/>
              <a:cs typeface="Calibri"/>
            </a:endParaRPr>
          </a:p>
          <a:p>
            <a:pPr marL="862965" marR="2240915" lvl="1" indent="-393700">
              <a:lnSpc>
                <a:spcPct val="100000"/>
              </a:lnSpc>
              <a:spcBef>
                <a:spcPts val="4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FF0000"/>
                </a:solidFill>
                <a:latin typeface="Courier New"/>
                <a:cs typeface="Courier New"/>
              </a:rPr>
              <a:t>scheme:[//[[userinfo@]host[:port]]] [path][?query][#fragment]</a:t>
            </a:r>
            <a:endParaRPr sz="2000">
              <a:latin typeface="Courier New"/>
              <a:cs typeface="Courier New"/>
            </a:endParaRPr>
          </a:p>
          <a:p>
            <a:pPr marL="355600" marR="918210" indent="-34290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b="1" dirty="0">
                <a:solidFill>
                  <a:srgbClr val="45969F"/>
                </a:solidFill>
                <a:latin typeface="Calibri"/>
                <a:cs typeface="Calibri"/>
              </a:rPr>
              <a:t>Two</a:t>
            </a:r>
            <a:r>
              <a:rPr sz="2000" b="1" spc="-40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969F"/>
                </a:solidFill>
                <a:latin typeface="Calibri"/>
                <a:cs typeface="Calibri"/>
              </a:rPr>
              <a:t>slashes</a:t>
            </a:r>
            <a:r>
              <a:rPr sz="2000" b="1" spc="-25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//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):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authority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component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absent,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path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component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cannot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begin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slashes.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spc="-10" dirty="0">
                <a:solidFill>
                  <a:srgbClr val="404040"/>
                </a:solidFill>
                <a:latin typeface="Courier New"/>
                <a:cs typeface="Courier New"/>
              </a:rPr>
              <a:t>authority</a:t>
            </a:r>
            <a:endParaRPr sz="2400">
              <a:latin typeface="Courier New"/>
              <a:cs typeface="Courier New"/>
            </a:endParaRPr>
          </a:p>
          <a:p>
            <a:pPr marL="862965" lvl="1" indent="-393065">
              <a:lnSpc>
                <a:spcPct val="100000"/>
              </a:lnSpc>
              <a:spcBef>
                <a:spcPts val="64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naming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authority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parsing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parts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URL.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39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userinfo</a:t>
            </a:r>
            <a:r>
              <a:rPr sz="2000" spc="-7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(optional)</a:t>
            </a:r>
            <a:endParaRPr sz="2000">
              <a:latin typeface="Calibri"/>
              <a:cs typeface="Calibri"/>
            </a:endParaRPr>
          </a:p>
          <a:p>
            <a:pPr marL="1259205" marR="129539" lvl="2" indent="-332740">
              <a:lnSpc>
                <a:spcPct val="100000"/>
              </a:lnSpc>
              <a:spcBef>
                <a:spcPts val="525"/>
              </a:spcBef>
              <a:buSzPct val="80555"/>
              <a:buFont typeface="Wingdings"/>
              <a:buChar char=""/>
              <a:tabLst>
                <a:tab pos="125920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1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optional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authentication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section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user</a:t>
            </a:r>
            <a:r>
              <a:rPr sz="1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name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password,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separated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colon,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followed</a:t>
            </a:r>
            <a:r>
              <a:rPr sz="1800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by</a:t>
            </a:r>
            <a:r>
              <a:rPr sz="1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C00000"/>
                </a:solidFill>
                <a:latin typeface="Calibri"/>
                <a:cs typeface="Calibri"/>
              </a:rPr>
              <a:t>@</a:t>
            </a:r>
            <a:endParaRPr sz="1800">
              <a:latin typeface="Calibri"/>
              <a:cs typeface="Calibri"/>
            </a:endParaRPr>
          </a:p>
          <a:p>
            <a:pPr marL="1246505" lvl="2" indent="-332105" algn="ctr">
              <a:lnSpc>
                <a:spcPts val="2135"/>
              </a:lnSpc>
              <a:spcBef>
                <a:spcPts val="505"/>
              </a:spcBef>
              <a:buSzPct val="80555"/>
              <a:buFont typeface="Wingdings"/>
              <a:buChar char=""/>
              <a:tabLst>
                <a:tab pos="1246505" algn="l"/>
              </a:tabLst>
            </a:pP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The</a:t>
            </a:r>
            <a:r>
              <a:rPr sz="1800" u="sng" spc="-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passing</a:t>
            </a:r>
            <a:r>
              <a:rPr sz="1800" u="sng" spc="-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of</a:t>
            </a:r>
            <a:r>
              <a:rPr sz="1800" u="sng" spc="-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authentication</a:t>
            </a:r>
            <a:r>
              <a:rPr sz="1800" u="sng" spc="-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information</a:t>
            </a:r>
            <a:r>
              <a:rPr sz="1800" u="sng" spc="-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in</a:t>
            </a:r>
            <a:r>
              <a:rPr sz="1800" u="sng" spc="-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clear</a:t>
            </a:r>
            <a:r>
              <a:rPr sz="1800" u="sng" spc="-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text</a:t>
            </a:r>
            <a:r>
              <a:rPr sz="1800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has</a:t>
            </a:r>
            <a:r>
              <a:rPr sz="1800" u="sng" spc="-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proven</a:t>
            </a:r>
            <a:r>
              <a:rPr sz="1800" u="sng" spc="-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to</a:t>
            </a:r>
            <a:r>
              <a:rPr sz="1800" u="sng" spc="-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be</a:t>
            </a:r>
            <a:endParaRPr sz="1800">
              <a:latin typeface="Arial"/>
              <a:cs typeface="Arial"/>
            </a:endParaRPr>
          </a:p>
          <a:p>
            <a:pPr marL="103505" algn="ctr">
              <a:lnSpc>
                <a:spcPts val="2135"/>
              </a:lnSpc>
            </a:pP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a</a:t>
            </a:r>
            <a:r>
              <a:rPr sz="1800" u="sng" spc="-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security</a:t>
            </a:r>
            <a:r>
              <a:rPr sz="1800" u="sng" spc="-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risk</a:t>
            </a:r>
            <a:r>
              <a:rPr sz="1800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in</a:t>
            </a:r>
            <a:r>
              <a:rPr sz="1800" u="sng" spc="-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almost</a:t>
            </a:r>
            <a:r>
              <a:rPr sz="1800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every</a:t>
            </a:r>
            <a:r>
              <a:rPr sz="1800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case</a:t>
            </a:r>
            <a:r>
              <a:rPr sz="1800" u="sng" spc="-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where</a:t>
            </a:r>
            <a:r>
              <a:rPr sz="1800" u="sng" spc="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it</a:t>
            </a:r>
            <a:r>
              <a:rPr sz="1800" u="sng" spc="-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has</a:t>
            </a:r>
            <a:r>
              <a:rPr sz="1800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been</a:t>
            </a:r>
            <a:r>
              <a:rPr sz="1800" u="sng" spc="-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used.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URL</a:t>
            </a:r>
            <a:r>
              <a:rPr spc="-35" dirty="0"/>
              <a:t> </a:t>
            </a:r>
            <a:r>
              <a:rPr dirty="0"/>
              <a:t>syntax</a:t>
            </a:r>
            <a:r>
              <a:rPr spc="-30" dirty="0"/>
              <a:t> </a:t>
            </a:r>
            <a:r>
              <a:rPr dirty="0"/>
              <a:t>(as</a:t>
            </a:r>
            <a:r>
              <a:rPr spc="-30" dirty="0"/>
              <a:t> </a:t>
            </a:r>
            <a:r>
              <a:rPr dirty="0"/>
              <a:t>defined</a:t>
            </a:r>
            <a:r>
              <a:rPr spc="-5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RFC</a:t>
            </a:r>
            <a:r>
              <a:rPr u="sng" spc="-3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 </a:t>
            </a:r>
            <a:r>
              <a:rPr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3986</a:t>
            </a:r>
            <a:r>
              <a:rPr spc="-10" dirty="0"/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217421"/>
            <a:ext cx="8517255" cy="248158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spc="-10" dirty="0">
                <a:solidFill>
                  <a:srgbClr val="404040"/>
                </a:solidFill>
                <a:latin typeface="Courier New"/>
                <a:cs typeface="Courier New"/>
              </a:rPr>
              <a:t>authority</a:t>
            </a:r>
            <a:endParaRPr sz="2400">
              <a:latin typeface="Courier New"/>
              <a:cs typeface="Courier New"/>
            </a:endParaRPr>
          </a:p>
          <a:p>
            <a:pPr marL="862965" lvl="1" indent="-393065">
              <a:lnSpc>
                <a:spcPct val="100000"/>
              </a:lnSpc>
              <a:spcBef>
                <a:spcPts val="52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host</a:t>
            </a:r>
            <a:r>
              <a:rPr sz="2000" spc="-73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(mandatory)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525"/>
              </a:spcBef>
              <a:buSzPct val="80555"/>
              <a:buFont typeface="Wingdings"/>
              <a:buChar char=""/>
              <a:tabLst>
                <a:tab pos="1259205" algn="l"/>
              </a:tabLst>
            </a:pP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Domain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name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(or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IP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address)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site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(server).</a:t>
            </a:r>
            <a:endParaRPr sz="1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39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port</a:t>
            </a:r>
            <a:r>
              <a:rPr sz="2000" spc="-73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(optional)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520"/>
              </a:spcBef>
              <a:buSzPct val="80555"/>
              <a:buFont typeface="Wingdings"/>
              <a:buChar char=""/>
              <a:tabLst>
                <a:tab pos="125920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Port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number</a:t>
            </a:r>
            <a:r>
              <a:rPr sz="18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scheme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(protocol).</a:t>
            </a:r>
            <a:endParaRPr sz="1800">
              <a:latin typeface="Calibri"/>
              <a:cs typeface="Calibri"/>
            </a:endParaRPr>
          </a:p>
          <a:p>
            <a:pPr marL="1612900" marR="5080" lvl="3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612900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programming,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specify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particular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program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computer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URL</a:t>
            </a:r>
            <a:r>
              <a:rPr spc="-35" dirty="0"/>
              <a:t> </a:t>
            </a:r>
            <a:r>
              <a:rPr dirty="0"/>
              <a:t>syntax</a:t>
            </a:r>
            <a:r>
              <a:rPr spc="-30" dirty="0"/>
              <a:t> </a:t>
            </a:r>
            <a:r>
              <a:rPr dirty="0"/>
              <a:t>(as</a:t>
            </a:r>
            <a:r>
              <a:rPr spc="-30" dirty="0"/>
              <a:t> </a:t>
            </a:r>
            <a:r>
              <a:rPr dirty="0"/>
              <a:t>defined</a:t>
            </a:r>
            <a:r>
              <a:rPr spc="-5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RFC</a:t>
            </a:r>
            <a:r>
              <a:rPr u="sng" spc="-3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 </a:t>
            </a:r>
            <a:r>
              <a:rPr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3986</a:t>
            </a:r>
            <a:r>
              <a:rPr spc="-1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79440"/>
            <a:ext cx="8686165" cy="72009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40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Full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syntax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345"/>
              </a:spcBef>
              <a:buSzPct val="88235"/>
              <a:buFont typeface="Wingdings"/>
              <a:buChar char=""/>
              <a:tabLst>
                <a:tab pos="862965" algn="l"/>
              </a:tabLst>
            </a:pPr>
            <a:r>
              <a:rPr sz="1700" spc="-10" dirty="0">
                <a:solidFill>
                  <a:srgbClr val="FF0000"/>
                </a:solidFill>
                <a:latin typeface="Courier New"/>
                <a:cs typeface="Courier New"/>
              </a:rPr>
              <a:t>scheme:[//[[userinfo@]host[:port]]][path][?query][#fragment]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1934082"/>
            <a:ext cx="10401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spc="-20" dirty="0">
                <a:solidFill>
                  <a:srgbClr val="404040"/>
                </a:solidFill>
                <a:latin typeface="Courier New"/>
                <a:cs typeface="Courier New"/>
              </a:rPr>
              <a:t>path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339467"/>
            <a:ext cx="77393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765" indent="-393065">
              <a:lnSpc>
                <a:spcPct val="100000"/>
              </a:lnSpc>
              <a:spcBef>
                <a:spcPts val="105"/>
              </a:spcBef>
              <a:buSzPct val="88235"/>
              <a:buFont typeface="Wingdings"/>
              <a:buChar char=""/>
              <a:tabLst>
                <a:tab pos="405765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Location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hosting</a:t>
            </a:r>
            <a:r>
              <a:rPr sz="17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machine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(using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“/”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path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separator).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140" y="2647010"/>
            <a:ext cx="1206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404040"/>
              </a:buClr>
              <a:buFont typeface="Wingdings"/>
              <a:buChar char=""/>
              <a:tabLst>
                <a:tab pos="354965" algn="l"/>
              </a:tabLst>
            </a:pPr>
            <a:r>
              <a:rPr sz="22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3"/>
              </a:rPr>
              <a:t>query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3182" y="2685110"/>
            <a:ext cx="24485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19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query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string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140" y="3052952"/>
            <a:ext cx="8801100" cy="3072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065" marR="3076575" indent="-393065" algn="ctr">
              <a:lnSpc>
                <a:spcPts val="2005"/>
              </a:lnSpc>
              <a:spcBef>
                <a:spcPts val="105"/>
              </a:spcBef>
              <a:buSzPct val="88235"/>
              <a:buFont typeface="Wingdings"/>
              <a:buChar char=""/>
              <a:tabLst>
                <a:tab pos="393065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list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of data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7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server,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format</a:t>
            </a:r>
            <a:endParaRPr sz="1700">
              <a:latin typeface="Calibri"/>
              <a:cs typeface="Calibri"/>
            </a:endParaRPr>
          </a:p>
          <a:p>
            <a:pPr marL="862965">
              <a:lnSpc>
                <a:spcPts val="2005"/>
              </a:lnSpc>
            </a:pP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“</a:t>
            </a:r>
            <a:r>
              <a:rPr sz="1700" spc="-10" dirty="0">
                <a:solidFill>
                  <a:srgbClr val="404040"/>
                </a:solidFill>
                <a:latin typeface="Courier New"/>
                <a:cs typeface="Courier New"/>
              </a:rPr>
              <a:t>name_1=value_1&amp;…&amp;name_n=value_n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”.</a:t>
            </a:r>
            <a:endParaRPr sz="1700">
              <a:latin typeface="Calibri"/>
              <a:cs typeface="Calibri"/>
            </a:endParaRPr>
          </a:p>
          <a:p>
            <a:pPr marL="393065" marR="3074670" indent="-393065" algn="ctr">
              <a:lnSpc>
                <a:spcPct val="100000"/>
              </a:lnSpc>
              <a:spcBef>
                <a:spcPts val="480"/>
              </a:spcBef>
              <a:buSzPct val="88235"/>
              <a:buFont typeface="Wingdings"/>
              <a:buChar char=""/>
              <a:tabLst>
                <a:tab pos="393065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Typical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containing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query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string</a:t>
            </a:r>
            <a:r>
              <a:rPr sz="17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follows:</a:t>
            </a:r>
            <a:endParaRPr sz="1700">
              <a:latin typeface="Calibri"/>
              <a:cs typeface="Calibri"/>
            </a:endParaRPr>
          </a:p>
          <a:p>
            <a:pPr marR="3133090" algn="ctr">
              <a:lnSpc>
                <a:spcPct val="100000"/>
              </a:lnSpc>
              <a:spcBef>
                <a:spcPts val="405"/>
              </a:spcBef>
            </a:pP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http://example.com/over/</a:t>
            </a:r>
            <a:r>
              <a:rPr sz="1700" spc="-10" dirty="0">
                <a:solidFill>
                  <a:srgbClr val="FF0000"/>
                </a:solidFill>
                <a:latin typeface="Calibri"/>
                <a:cs typeface="Calibri"/>
                <a:hlinkClick r:id="rId4"/>
              </a:rPr>
              <a:t>there?name=ferret</a:t>
            </a:r>
            <a:endParaRPr sz="1700">
              <a:latin typeface="Calibri"/>
              <a:cs typeface="Calibri"/>
            </a:endParaRPr>
          </a:p>
          <a:p>
            <a:pPr marL="814069" marR="76835" indent="-306705">
              <a:lnSpc>
                <a:spcPct val="100000"/>
              </a:lnSpc>
              <a:spcBef>
                <a:spcPts val="409"/>
              </a:spcBef>
              <a:buSzPct val="88235"/>
              <a:buFont typeface="Wingdings"/>
              <a:buChar char=""/>
              <a:tabLst>
                <a:tab pos="814069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receives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request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such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page,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may run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program,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passing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query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string,</a:t>
            </a:r>
            <a:r>
              <a:rPr sz="17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7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case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is,</a:t>
            </a:r>
            <a:r>
              <a:rPr sz="17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006FC0"/>
                </a:solidFill>
                <a:latin typeface="Calibri"/>
                <a:cs typeface="Calibri"/>
              </a:rPr>
              <a:t>name=ferret</a:t>
            </a:r>
            <a:r>
              <a:rPr sz="17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unchanged,</a:t>
            </a:r>
            <a:r>
              <a:rPr sz="17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program.</a:t>
            </a:r>
            <a:endParaRPr sz="1700">
              <a:latin typeface="Calibri"/>
              <a:cs typeface="Calibri"/>
            </a:endParaRPr>
          </a:p>
          <a:p>
            <a:pPr marL="814069" indent="-306070">
              <a:lnSpc>
                <a:spcPct val="100000"/>
              </a:lnSpc>
              <a:spcBef>
                <a:spcPts val="409"/>
              </a:spcBef>
              <a:buSzPct val="88235"/>
              <a:buFont typeface="Wingdings"/>
              <a:buChar char=""/>
              <a:tabLst>
                <a:tab pos="814069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first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question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mark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17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separator,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7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part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query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string.</a:t>
            </a:r>
            <a:endParaRPr sz="1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7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spc="-10" dirty="0">
                <a:solidFill>
                  <a:srgbClr val="404040"/>
                </a:solidFill>
                <a:latin typeface="Courier New"/>
                <a:cs typeface="Courier New"/>
              </a:rPr>
              <a:t>fragment</a:t>
            </a:r>
            <a:endParaRPr sz="2200">
              <a:latin typeface="Courier New"/>
              <a:cs typeface="Courier New"/>
            </a:endParaRPr>
          </a:p>
          <a:p>
            <a:pPr marL="862965" lvl="1" indent="-393065">
              <a:lnSpc>
                <a:spcPct val="100000"/>
              </a:lnSpc>
              <a:spcBef>
                <a:spcPts val="565"/>
              </a:spcBef>
              <a:buSzPct val="88235"/>
              <a:buFont typeface="Wingdings"/>
              <a:buChar char=""/>
              <a:tabLst>
                <a:tab pos="862965" algn="l"/>
              </a:tabLst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ID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fragment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(section/part)</a:t>
            </a:r>
            <a:r>
              <a:rPr sz="17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(”pointer</a:t>
            </a:r>
            <a:r>
              <a:rPr sz="17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element”).</a:t>
            </a:r>
            <a:endParaRPr sz="17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5"/>
              </a:spcBef>
              <a:buClr>
                <a:srgbClr val="404040"/>
              </a:buClr>
              <a:buSzPct val="88235"/>
              <a:buFont typeface="Wingdings"/>
              <a:buChar char=""/>
              <a:tabLst>
                <a:tab pos="862965" algn="l"/>
              </a:tabLst>
            </a:pPr>
            <a:r>
              <a:rPr sz="17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5"/>
              </a:rPr>
              <a:t>http://www.example.org/foo.html#</a:t>
            </a:r>
            <a:r>
              <a:rPr sz="1700" b="1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5"/>
              </a:rPr>
              <a:t>bar</a:t>
            </a:r>
            <a:r>
              <a:rPr sz="1700" b="1" spc="-30" dirty="0">
                <a:solidFill>
                  <a:srgbClr val="009999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7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fragment</a:t>
            </a:r>
            <a:r>
              <a:rPr sz="17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refers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7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the</a:t>
            </a:r>
            <a:r>
              <a:rPr sz="1700" b="1" u="sng" spc="2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17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element with</a:t>
            </a:r>
            <a:r>
              <a:rPr sz="1700" b="1" u="sng" spc="-1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id="bar".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99965" y="1856359"/>
            <a:ext cx="432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sz="1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rest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three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components</a:t>
            </a:r>
            <a:r>
              <a:rPr sz="18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 optional.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5000" y="1371600"/>
            <a:ext cx="2895600" cy="226060"/>
          </a:xfrm>
          <a:custGeom>
            <a:avLst/>
            <a:gdLst/>
            <a:ahLst/>
            <a:cxnLst/>
            <a:rect l="l" t="t" r="r" b="b"/>
            <a:pathLst>
              <a:path w="2895600" h="226059">
                <a:moveTo>
                  <a:pt x="0" y="225551"/>
                </a:moveTo>
                <a:lnTo>
                  <a:pt x="1472" y="181677"/>
                </a:lnTo>
                <a:lnTo>
                  <a:pt x="5492" y="145827"/>
                </a:lnTo>
                <a:lnTo>
                  <a:pt x="11465" y="121646"/>
                </a:lnTo>
                <a:lnTo>
                  <a:pt x="18796" y="112775"/>
                </a:lnTo>
                <a:lnTo>
                  <a:pt x="1429003" y="112775"/>
                </a:lnTo>
                <a:lnTo>
                  <a:pt x="1436334" y="103905"/>
                </a:lnTo>
                <a:lnTo>
                  <a:pt x="1442307" y="79724"/>
                </a:lnTo>
                <a:lnTo>
                  <a:pt x="1446327" y="43874"/>
                </a:lnTo>
                <a:lnTo>
                  <a:pt x="1447800" y="0"/>
                </a:lnTo>
                <a:lnTo>
                  <a:pt x="1449272" y="43874"/>
                </a:lnTo>
                <a:lnTo>
                  <a:pt x="1453292" y="79724"/>
                </a:lnTo>
                <a:lnTo>
                  <a:pt x="1459265" y="103905"/>
                </a:lnTo>
                <a:lnTo>
                  <a:pt x="1466596" y="112775"/>
                </a:lnTo>
                <a:lnTo>
                  <a:pt x="2876804" y="112775"/>
                </a:lnTo>
                <a:lnTo>
                  <a:pt x="2884134" y="121646"/>
                </a:lnTo>
                <a:lnTo>
                  <a:pt x="2890107" y="145827"/>
                </a:lnTo>
                <a:lnTo>
                  <a:pt x="2894127" y="181677"/>
                </a:lnTo>
                <a:lnTo>
                  <a:pt x="2895600" y="225551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4017" y="2132202"/>
            <a:ext cx="12357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005392"/>
                </a:solidFill>
                <a:latin typeface="Calibri"/>
                <a:cs typeface="Calibri"/>
              </a:rPr>
              <a:t>HTML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6794" y="3891533"/>
            <a:ext cx="1012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B59B0C"/>
                </a:solidFill>
                <a:latin typeface="Calibri"/>
                <a:cs typeface="Calibri"/>
              </a:rPr>
              <a:t>Part</a:t>
            </a:r>
            <a:r>
              <a:rPr sz="3600" spc="-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3600" spc="-50" dirty="0">
                <a:solidFill>
                  <a:srgbClr val="B59B0C"/>
                </a:solidFill>
                <a:latin typeface="Calibri"/>
                <a:cs typeface="Calibri"/>
              </a:rPr>
              <a:t>I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CSS</a:t>
            </a:r>
            <a:r>
              <a:rPr spc="-15" dirty="0"/>
              <a:t> </a:t>
            </a:r>
            <a:r>
              <a:rPr spc="-10" dirty="0"/>
              <a:t>strategy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66369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5600" algn="l"/>
              </a:tabLst>
            </a:pPr>
            <a:r>
              <a:rPr sz="3200" b="1" dirty="0">
                <a:latin typeface="Calibri"/>
                <a:cs typeface="Calibri"/>
              </a:rPr>
              <a:t>Assumption:</a:t>
            </a:r>
            <a:r>
              <a:rPr sz="3200" b="1" spc="-70" dirty="0">
                <a:latin typeface="Calibri"/>
                <a:cs typeface="Calibri"/>
              </a:rPr>
              <a:t> </a:t>
            </a:r>
            <a:r>
              <a:rPr sz="3200" dirty="0"/>
              <a:t>Most</a:t>
            </a:r>
            <a:r>
              <a:rPr sz="3200" spc="-45" dirty="0"/>
              <a:t> </a:t>
            </a:r>
            <a:r>
              <a:rPr sz="3200" dirty="0"/>
              <a:t>people</a:t>
            </a:r>
            <a:r>
              <a:rPr sz="3200" spc="-45" dirty="0"/>
              <a:t> </a:t>
            </a:r>
            <a:r>
              <a:rPr sz="3200" dirty="0"/>
              <a:t>have</a:t>
            </a:r>
            <a:r>
              <a:rPr sz="3200" spc="-20" dirty="0"/>
              <a:t> </a:t>
            </a:r>
            <a:r>
              <a:rPr sz="3200" spc="-10" dirty="0"/>
              <a:t>cursory </a:t>
            </a:r>
            <a:r>
              <a:rPr sz="3200" dirty="0"/>
              <a:t>familiarity</a:t>
            </a:r>
            <a:r>
              <a:rPr sz="3200" spc="-25" dirty="0"/>
              <a:t> </a:t>
            </a:r>
            <a:r>
              <a:rPr sz="3200" dirty="0"/>
              <a:t>with</a:t>
            </a:r>
            <a:r>
              <a:rPr sz="3200" spc="-30" dirty="0"/>
              <a:t> </a:t>
            </a:r>
            <a:r>
              <a:rPr sz="3200" dirty="0"/>
              <a:t>HTML</a:t>
            </a:r>
            <a:r>
              <a:rPr sz="3200" spc="-35" dirty="0"/>
              <a:t> </a:t>
            </a:r>
            <a:r>
              <a:rPr sz="3200" dirty="0"/>
              <a:t>and</a:t>
            </a:r>
            <a:r>
              <a:rPr sz="3200" spc="-35" dirty="0"/>
              <a:t> </a:t>
            </a:r>
            <a:r>
              <a:rPr sz="3200" dirty="0"/>
              <a:t>CSS.</a:t>
            </a:r>
            <a:r>
              <a:rPr sz="3200" spc="-25" dirty="0"/>
              <a:t> </a:t>
            </a:r>
            <a:r>
              <a:rPr sz="3200" dirty="0"/>
              <a:t>Therefore</a:t>
            </a:r>
            <a:r>
              <a:rPr sz="3200" spc="-70" dirty="0"/>
              <a:t> </a:t>
            </a:r>
            <a:r>
              <a:rPr sz="3200" dirty="0"/>
              <a:t>we</a:t>
            </a:r>
            <a:r>
              <a:rPr sz="3200" spc="-60" dirty="0"/>
              <a:t> </a:t>
            </a:r>
            <a:r>
              <a:rPr sz="3200" spc="-10" dirty="0"/>
              <a:t>will:</a:t>
            </a:r>
            <a:endParaRPr sz="3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85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Speed</a:t>
            </a:r>
            <a:r>
              <a:rPr sz="2800" b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through</a:t>
            </a:r>
            <a:r>
              <a:rPr sz="2800" b="1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obvious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stuff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75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Skip</a:t>
            </a:r>
            <a:r>
              <a:rPr sz="2800" b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self-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explanatory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70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Skip</a:t>
            </a:r>
            <a:r>
              <a:rPr sz="28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parts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look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easily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through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Google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0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markup</a:t>
            </a:r>
            <a:r>
              <a:rPr spc="-45" dirty="0"/>
              <a:t> </a:t>
            </a:r>
            <a:r>
              <a:rPr spc="-10" dirty="0"/>
              <a:t>language?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742058"/>
            <a:ext cx="8604885" cy="3805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22860" indent="-51371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5842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“A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text-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formatting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language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designed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transform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404040"/>
                </a:solidFill>
                <a:latin typeface="Calibri"/>
                <a:cs typeface="Calibri"/>
              </a:rPr>
              <a:t>raw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text</a:t>
            </a:r>
            <a:r>
              <a:rPr sz="2800" b="1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structured</a:t>
            </a:r>
            <a:r>
              <a:rPr sz="2800" b="1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04040"/>
                </a:solidFill>
                <a:latin typeface="Calibri"/>
                <a:cs typeface="Calibri"/>
              </a:rPr>
              <a:t>documents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Source:</a:t>
            </a:r>
            <a:r>
              <a:rPr sz="24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American</a:t>
            </a:r>
            <a:r>
              <a:rPr sz="2400" i="1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National</a:t>
            </a:r>
            <a:r>
              <a:rPr sz="2400" i="1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Standard</a:t>
            </a:r>
            <a:r>
              <a:rPr sz="2400" i="1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Calibri"/>
                <a:cs typeface="Calibri"/>
              </a:rPr>
              <a:t>Dictionary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i="1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400" i="1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Technology</a:t>
            </a:r>
            <a:r>
              <a:rPr sz="2400" i="1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(ANSDIT)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code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raw</a:t>
            </a:r>
            <a:r>
              <a:rPr sz="2800" b="1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04040"/>
                </a:solidFill>
                <a:latin typeface="Calibri"/>
                <a:cs typeface="Calibri"/>
              </a:rPr>
              <a:t>text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75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&lt;p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style="color:red;"&gt;Red Text&lt;p&gt;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50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What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see</a:t>
            </a:r>
            <a:r>
              <a:rPr sz="3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browsers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3200" b="1" dirty="0">
                <a:solidFill>
                  <a:srgbClr val="404040"/>
                </a:solidFill>
                <a:latin typeface="Calibri"/>
                <a:cs typeface="Calibri"/>
              </a:rPr>
              <a:t>structured</a:t>
            </a:r>
            <a:r>
              <a:rPr sz="3200" b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90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Text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45" dirty="0"/>
              <a:t> </a:t>
            </a:r>
            <a:r>
              <a:rPr dirty="0"/>
              <a:t>and</a:t>
            </a:r>
            <a:r>
              <a:rPr spc="-25" dirty="0"/>
              <a:t> CSS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758499"/>
            <a:ext cx="8110855" cy="438023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44"/>
              </a:spcBef>
              <a:buClr>
                <a:srgbClr val="404040"/>
              </a:buClr>
              <a:buFont typeface="Wingdings"/>
              <a:buChar char=""/>
              <a:tabLst>
                <a:tab pos="354965" algn="l"/>
              </a:tabLst>
            </a:pPr>
            <a:r>
              <a:rPr sz="3000" u="sng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</a:rPr>
              <a:t>HTML</a:t>
            </a:r>
            <a:endParaRPr sz="3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50"/>
              </a:spcBef>
              <a:buSzPct val="90384"/>
              <a:buFont typeface="Wingdings"/>
              <a:buChar char=""/>
              <a:tabLst>
                <a:tab pos="86296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markup</a:t>
            </a:r>
            <a:r>
              <a:rPr sz="2600" b="1" spc="-5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language</a:t>
            </a:r>
            <a:r>
              <a:rPr sz="2600" b="1" spc="-2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designed</a:t>
            </a:r>
            <a:r>
              <a:rPr sz="26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6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use</a:t>
            </a:r>
            <a:endParaRPr sz="26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30"/>
              </a:spcBef>
              <a:buSzPct val="90384"/>
              <a:buFont typeface="Wingdings"/>
              <a:buChar char=""/>
              <a:tabLst>
                <a:tab pos="86296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describes</a:t>
            </a:r>
            <a:r>
              <a:rPr sz="26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structure</a:t>
            </a:r>
            <a:r>
              <a:rPr sz="2600" b="1" spc="-2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content</a:t>
            </a:r>
            <a:r>
              <a:rPr sz="2600" b="1" spc="-2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endParaRPr sz="26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20"/>
              </a:spcBef>
              <a:buSzPct val="90384"/>
              <a:buFont typeface="Wingdings"/>
              <a:buChar char=""/>
              <a:tabLst>
                <a:tab pos="862965" algn="l"/>
              </a:tabLst>
            </a:pPr>
            <a:r>
              <a:rPr sz="2600" b="1" dirty="0">
                <a:solidFill>
                  <a:srgbClr val="404040"/>
                </a:solidFill>
                <a:latin typeface="Calibri"/>
                <a:cs typeface="Calibri"/>
              </a:rPr>
              <a:t>descriptive</a:t>
            </a:r>
            <a:r>
              <a:rPr sz="2600" b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markup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95"/>
              </a:spcBef>
              <a:buClr>
                <a:srgbClr val="404040"/>
              </a:buClr>
              <a:buFont typeface="Wingdings"/>
              <a:buChar char=""/>
              <a:tabLst>
                <a:tab pos="354965" algn="l"/>
              </a:tabLst>
            </a:pPr>
            <a:r>
              <a:rPr sz="3000" u="sng" spc="-2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CSS</a:t>
            </a:r>
            <a:endParaRPr sz="3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55"/>
              </a:spcBef>
              <a:buSzPct val="90384"/>
              <a:buFont typeface="Wingdings"/>
              <a:buChar char=""/>
              <a:tabLst>
                <a:tab pos="86296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6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generalised</a:t>
            </a:r>
            <a:r>
              <a:rPr sz="26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stylesheet</a:t>
            </a:r>
            <a:r>
              <a:rPr sz="2600" b="1" spc="-5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B59B0C"/>
                </a:solidFill>
                <a:latin typeface="Calibri"/>
                <a:cs typeface="Calibri"/>
              </a:rPr>
              <a:t>language</a:t>
            </a:r>
            <a:endParaRPr sz="2600">
              <a:latin typeface="Calibri"/>
              <a:cs typeface="Calibri"/>
            </a:endParaRPr>
          </a:p>
          <a:p>
            <a:pPr marL="862965" marR="5080" lvl="1" indent="-393700">
              <a:lnSpc>
                <a:spcPct val="100000"/>
              </a:lnSpc>
              <a:spcBef>
                <a:spcPts val="625"/>
              </a:spcBef>
              <a:buSzPct val="90384"/>
              <a:buFont typeface="Wingdings"/>
              <a:buChar char=""/>
              <a:tabLst>
                <a:tab pos="86296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specifies</a:t>
            </a:r>
            <a:r>
              <a:rPr sz="26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how</a:t>
            </a:r>
            <a:r>
              <a:rPr sz="2600" b="1" spc="-5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the</a:t>
            </a:r>
            <a:r>
              <a:rPr sz="2600" b="1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page</a:t>
            </a:r>
            <a:r>
              <a:rPr sz="2600" b="1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should</a:t>
            </a:r>
            <a:r>
              <a:rPr sz="2600" b="1" spc="-3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be</a:t>
            </a:r>
            <a:r>
              <a:rPr sz="2600" b="1" spc="-5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rendered</a:t>
            </a:r>
            <a:r>
              <a:rPr sz="2600" b="1" spc="-1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6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various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media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(e.g.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visual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styles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screen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display)</a:t>
            </a:r>
            <a:endParaRPr sz="26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25"/>
              </a:spcBef>
              <a:buSzPct val="90384"/>
              <a:buFont typeface="Wingdings"/>
              <a:buChar char=""/>
              <a:tabLst>
                <a:tab pos="862965" algn="l"/>
              </a:tabLst>
            </a:pPr>
            <a:r>
              <a:rPr sz="2600" b="1" dirty="0">
                <a:solidFill>
                  <a:srgbClr val="404040"/>
                </a:solidFill>
                <a:latin typeface="Calibri"/>
                <a:cs typeface="Calibri"/>
              </a:rPr>
              <a:t>procedural</a:t>
            </a:r>
            <a:r>
              <a:rPr sz="2600" b="1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(presentational)</a:t>
            </a:r>
            <a:r>
              <a:rPr sz="2600" spc="-1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markup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35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spc="-20" dirty="0"/>
              <a:t>HTML?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673911"/>
            <a:ext cx="6504305" cy="33985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800" b="1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yper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ext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arkup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anguage)</a:t>
            </a:r>
            <a:endParaRPr sz="2800">
              <a:latin typeface="Calibri"/>
              <a:cs typeface="Calibri"/>
            </a:endParaRPr>
          </a:p>
          <a:p>
            <a:pPr marL="862965" marR="5080" lvl="1" indent="-393700">
              <a:lnSpc>
                <a:spcPct val="100000"/>
              </a:lnSpc>
              <a:spcBef>
                <a:spcPts val="60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Describes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content</a:t>
            </a:r>
            <a:r>
              <a:rPr sz="2400" b="1" spc="-6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structure</a:t>
            </a:r>
            <a:r>
              <a:rPr sz="2400" b="1" spc="-5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web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page;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programming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language.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7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Made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building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blocks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59B0C"/>
                </a:solidFill>
                <a:latin typeface="Calibri"/>
                <a:cs typeface="Calibri"/>
              </a:rPr>
              <a:t>elements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862965" marR="31750" lvl="1" indent="-393700">
              <a:lnSpc>
                <a:spcPct val="100000"/>
              </a:lnSpc>
              <a:spcBef>
                <a:spcPts val="57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was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invented,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1989,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Tim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Berners-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Lee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(Prof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Univ.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Oxford)</a:t>
            </a:r>
            <a:endParaRPr sz="2400">
              <a:latin typeface="Calibri"/>
              <a:cs typeface="Calibri"/>
            </a:endParaRPr>
          </a:p>
          <a:p>
            <a:pPr marL="862965" marR="165100" lvl="1" indent="-393700">
              <a:lnSpc>
                <a:spcPct val="100000"/>
              </a:lnSpc>
              <a:spcBef>
                <a:spcPts val="580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Standards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maintained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developed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by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World</a:t>
            </a:r>
            <a:r>
              <a:rPr sz="2400" u="sng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Wide</a:t>
            </a:r>
            <a:r>
              <a:rPr sz="2400" u="sng" spc="-4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Web</a:t>
            </a:r>
            <a:r>
              <a:rPr sz="2400" u="sng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Consortium</a:t>
            </a:r>
            <a:r>
              <a:rPr sz="2400" u="sng" spc="-6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(W3C)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267" y="3934459"/>
            <a:ext cx="1630749" cy="6929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0" y="2209800"/>
            <a:ext cx="1828800" cy="10881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45" dirty="0"/>
              <a:t> </a:t>
            </a:r>
            <a:r>
              <a:rPr spc="-10" dirty="0"/>
              <a:t>editor?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595754"/>
            <a:ext cx="8353425" cy="36868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documents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(web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pages)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human</a:t>
            </a:r>
            <a:r>
              <a:rPr sz="2400" b="1" spc="-5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readable</a:t>
            </a:r>
            <a:r>
              <a:rPr sz="2400" b="1" spc="-5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textual</a:t>
            </a:r>
            <a:r>
              <a:rPr sz="2400" b="1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files.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ts val="2870"/>
              </a:lnSpc>
              <a:spcBef>
                <a:spcPts val="6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Symbol"/>
                <a:cs typeface="Symbol"/>
              </a:rPr>
              <a:t></a:t>
            </a:r>
            <a:r>
              <a:rPr sz="2400" spc="-1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don’t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special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software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create/edit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70"/>
              </a:lnSpc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documents!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Symbol"/>
                <a:cs typeface="Symbol"/>
              </a:rPr>
              <a:t></a:t>
            </a:r>
            <a:r>
              <a:rPr sz="2400" spc="-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Any</a:t>
            </a:r>
            <a:r>
              <a:rPr sz="2400" b="1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textual</a:t>
            </a:r>
            <a:r>
              <a:rPr sz="2400" b="1" spc="-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editor</a:t>
            </a:r>
            <a:r>
              <a:rPr sz="2400" b="1" spc="-2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job.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[I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use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Atom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]</a:t>
            </a:r>
            <a:endParaRPr sz="2400">
              <a:latin typeface="Calibri"/>
              <a:cs typeface="Calibri"/>
            </a:endParaRPr>
          </a:p>
          <a:p>
            <a:pPr marL="862965" marR="368935" lvl="1" indent="-393700">
              <a:lnSpc>
                <a:spcPct val="100000"/>
              </a:lnSpc>
              <a:spcBef>
                <a:spcPts val="55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However,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find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textual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editor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syntax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highlighting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(e.g.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Notepad++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very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useful.</a:t>
            </a:r>
            <a:endParaRPr sz="2400">
              <a:latin typeface="Calibri"/>
              <a:cs typeface="Calibri"/>
            </a:endParaRPr>
          </a:p>
          <a:p>
            <a:pPr marL="355600" marR="114935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There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do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exist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WYSIWYG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(wiz-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ee-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wig)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HTML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editors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(e.g.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4"/>
              </a:rPr>
              <a:t>Adobe</a:t>
            </a:r>
            <a:r>
              <a:rPr sz="2400" spc="-10" dirty="0">
                <a:solidFill>
                  <a:srgbClr val="009999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4"/>
              </a:rPr>
              <a:t>Dreamweaver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),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but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to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learn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you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better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work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directly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with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raw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code!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35" dirty="0"/>
              <a:t> </a:t>
            </a:r>
            <a:r>
              <a:rPr dirty="0"/>
              <a:t>server</a:t>
            </a:r>
            <a:r>
              <a:rPr spc="-45" dirty="0"/>
              <a:t> </a:t>
            </a:r>
            <a:r>
              <a:rPr dirty="0"/>
              <a:t>or</a:t>
            </a:r>
            <a:r>
              <a:rPr spc="-30" dirty="0"/>
              <a:t> </a:t>
            </a:r>
            <a:r>
              <a:rPr dirty="0"/>
              <a:t>local</a:t>
            </a:r>
            <a:r>
              <a:rPr spc="-40" dirty="0"/>
              <a:t> </a:t>
            </a:r>
            <a:r>
              <a:rPr spc="-10" dirty="0"/>
              <a:t>files?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2254123"/>
            <a:ext cx="8604250" cy="2329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54659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pages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tested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remote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web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server.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85"/>
              </a:spcBef>
              <a:buClr>
                <a:srgbClr val="404040"/>
              </a:buClr>
              <a:buFont typeface="Wingdings"/>
              <a:buChar char=""/>
            </a:pP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start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learning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HTML,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a</a:t>
            </a:r>
            <a:r>
              <a:rPr sz="2800" b="1" spc="-3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(good)</a:t>
            </a:r>
            <a:r>
              <a:rPr sz="2800" b="1" spc="-2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59B0C"/>
                </a:solidFill>
                <a:latin typeface="Calibri"/>
                <a:cs typeface="Calibri"/>
              </a:rPr>
              <a:t>textual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editor</a:t>
            </a:r>
            <a:r>
              <a:rPr sz="2800" b="1" spc="-3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and</a:t>
            </a:r>
            <a:r>
              <a:rPr sz="2800" b="1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a</a:t>
            </a:r>
            <a:r>
              <a:rPr sz="2800" b="1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(good)</a:t>
            </a:r>
            <a:r>
              <a:rPr sz="2800" b="1" spc="-3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web</a:t>
            </a:r>
            <a:r>
              <a:rPr sz="2800" b="1" spc="-5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browser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local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machine!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Structure</a:t>
            </a:r>
            <a:r>
              <a:rPr spc="-5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Weeks</a:t>
            </a:r>
            <a:r>
              <a:rPr spc="-5" dirty="0"/>
              <a:t> </a:t>
            </a:r>
            <a:r>
              <a:rPr dirty="0"/>
              <a:t>5</a:t>
            </a:r>
            <a:r>
              <a:rPr spc="-30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25" dirty="0"/>
              <a:t>10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17650" y="1593850"/>
          <a:ext cx="5803900" cy="2580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525780">
                        <a:lnSpc>
                          <a:spcPts val="186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LECTURES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34"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WEEK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Web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URLS,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Web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pages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HTML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WEEK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Networking</a:t>
                      </a:r>
                      <a:r>
                        <a:rPr sz="1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HTML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forms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HTTP,</a:t>
                      </a:r>
                      <a:r>
                        <a:rPr sz="1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COOKIES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&amp;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ts val="1900"/>
                        </a:lnSpc>
                        <a:spcBef>
                          <a:spcPts val="14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Styles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634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WEEK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</a:pPr>
                      <a:r>
                        <a:rPr sz="1600" spc="-25" dirty="0">
                          <a:latin typeface="Arial"/>
                          <a:cs typeface="Arial"/>
                        </a:rPr>
                        <a:t>PHP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7230"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WEEK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64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PHP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Connectivity,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JavaScript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45" dirty="0"/>
              <a:t> </a:t>
            </a:r>
            <a:r>
              <a:rPr spc="-20" dirty="0"/>
              <a:t>tags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777110"/>
            <a:ext cx="8385175" cy="42056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5600" marR="1217295" indent="-342900">
              <a:lnSpc>
                <a:spcPts val="3479"/>
              </a:lnSpc>
              <a:spcBef>
                <a:spcPts val="315"/>
              </a:spcBef>
              <a:buFont typeface="Wingdings"/>
              <a:buChar char=""/>
              <a:tabLst>
                <a:tab pos="355600" algn="l"/>
              </a:tabLst>
            </a:pP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30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B59B0C"/>
                </a:solidFill>
                <a:latin typeface="Calibri"/>
                <a:cs typeface="Calibri"/>
              </a:rPr>
              <a:t>tags</a:t>
            </a:r>
            <a:r>
              <a:rPr sz="3000" b="1" spc="-7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3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Keywords</a:t>
            </a:r>
            <a:r>
              <a:rPr sz="3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surrounded</a:t>
            </a:r>
            <a:r>
              <a:rPr sz="3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30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404040"/>
                </a:solidFill>
                <a:latin typeface="Calibri"/>
                <a:cs typeface="Calibri"/>
              </a:rPr>
              <a:t>angle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brackets,</a:t>
            </a:r>
            <a:r>
              <a:rPr sz="3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3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404040"/>
                </a:solidFill>
                <a:latin typeface="Courier New"/>
                <a:cs typeface="Courier New"/>
              </a:rPr>
              <a:t>&lt;html&gt;</a:t>
            </a:r>
            <a:r>
              <a:rPr sz="3000" spc="-11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3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404040"/>
                </a:solidFill>
                <a:latin typeface="Courier New"/>
                <a:cs typeface="Courier New"/>
              </a:rPr>
              <a:t>&lt;p&gt;</a:t>
            </a:r>
            <a:endParaRPr sz="30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Font typeface="Wingdings"/>
              <a:buChar char=""/>
              <a:tabLst>
                <a:tab pos="354965" algn="l"/>
              </a:tabLst>
            </a:pP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3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tags</a:t>
            </a:r>
            <a:r>
              <a:rPr sz="3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normally</a:t>
            </a:r>
            <a:r>
              <a:rPr sz="3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come</a:t>
            </a:r>
            <a:r>
              <a:rPr sz="3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3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pairs,</a:t>
            </a:r>
            <a:r>
              <a:rPr sz="3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3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404040"/>
                </a:solidFill>
                <a:latin typeface="Courier New"/>
                <a:cs typeface="Courier New"/>
              </a:rPr>
              <a:t>&lt;html&gt;</a:t>
            </a:r>
            <a:endParaRPr sz="30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</a:pPr>
            <a:r>
              <a:rPr sz="3000" dirty="0">
                <a:solidFill>
                  <a:srgbClr val="404040"/>
                </a:solidFill>
                <a:latin typeface="Courier New"/>
                <a:cs typeface="Courier New"/>
              </a:rPr>
              <a:t>…</a:t>
            </a:r>
            <a:r>
              <a:rPr sz="3000" spc="-10" dirty="0">
                <a:solidFill>
                  <a:srgbClr val="404040"/>
                </a:solidFill>
                <a:latin typeface="Courier New"/>
                <a:cs typeface="Courier New"/>
              </a:rPr>
              <a:t> &lt;/html&gt;</a:t>
            </a:r>
            <a:r>
              <a:rPr sz="3000" spc="-112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3000" dirty="0">
                <a:solidFill>
                  <a:srgbClr val="404040"/>
                </a:solidFill>
                <a:latin typeface="Courier New"/>
                <a:cs typeface="Courier New"/>
              </a:rPr>
              <a:t>&lt;p&gt; …</a:t>
            </a:r>
            <a:r>
              <a:rPr sz="3000" spc="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000" spc="-10" dirty="0">
                <a:solidFill>
                  <a:srgbClr val="404040"/>
                </a:solidFill>
                <a:latin typeface="Courier New"/>
                <a:cs typeface="Courier New"/>
              </a:rPr>
              <a:t>&lt;/p&gt;</a:t>
            </a:r>
            <a:r>
              <a:rPr sz="30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862965" marR="5080" lvl="1" indent="-393700">
              <a:lnSpc>
                <a:spcPct val="100000"/>
              </a:lnSpc>
              <a:spcBef>
                <a:spcPts val="665"/>
              </a:spcBef>
              <a:buSzPct val="90384"/>
              <a:buFont typeface="Wingdings"/>
              <a:buChar char=""/>
              <a:tabLst>
                <a:tab pos="862965" algn="l"/>
              </a:tabLst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pair</a:t>
            </a:r>
            <a:r>
              <a:rPr sz="2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tags,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first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(e.g. </a:t>
            </a:r>
            <a:r>
              <a:rPr sz="2600" dirty="0">
                <a:solidFill>
                  <a:srgbClr val="404040"/>
                </a:solidFill>
                <a:latin typeface="Courier New"/>
                <a:cs typeface="Courier New"/>
              </a:rPr>
              <a:t>&lt;html&gt;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2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start</a:t>
            </a:r>
            <a:r>
              <a:rPr sz="2600" b="1" spc="-3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tag</a:t>
            </a:r>
            <a:r>
              <a:rPr sz="2600" b="1" spc="-1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opening</a:t>
            </a:r>
            <a:r>
              <a:rPr sz="2600" b="1" spc="-1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tag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second</a:t>
            </a:r>
            <a:r>
              <a:rPr sz="26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one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(e.g.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ourier New"/>
                <a:cs typeface="Courier New"/>
              </a:rPr>
              <a:t>&lt;/html&gt;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end</a:t>
            </a:r>
            <a:r>
              <a:rPr sz="2600" b="1" spc="-1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tag</a:t>
            </a:r>
            <a:r>
              <a:rPr sz="2600" b="1" spc="-3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B59B0C"/>
                </a:solidFill>
                <a:latin typeface="Calibri"/>
                <a:cs typeface="Calibri"/>
              </a:rPr>
              <a:t>closing</a:t>
            </a:r>
            <a:r>
              <a:rPr sz="2600" b="1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B59B0C"/>
                </a:solidFill>
                <a:latin typeface="Calibri"/>
                <a:cs typeface="Calibri"/>
              </a:rPr>
              <a:t>tag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ts val="354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</a:tabLst>
            </a:pP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Inside</a:t>
            </a:r>
            <a:r>
              <a:rPr sz="3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3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angle</a:t>
            </a:r>
            <a:r>
              <a:rPr sz="3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brackets,</a:t>
            </a:r>
            <a:r>
              <a:rPr sz="3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3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ending</a:t>
            </a:r>
            <a:r>
              <a:rPr sz="3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tag</a:t>
            </a:r>
            <a:r>
              <a:rPr sz="3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starts</a:t>
            </a:r>
            <a:r>
              <a:rPr sz="3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endParaRPr sz="3000">
              <a:latin typeface="Calibri"/>
              <a:cs typeface="Calibri"/>
            </a:endParaRPr>
          </a:p>
          <a:p>
            <a:pPr marL="355600">
              <a:lnSpc>
                <a:spcPts val="3540"/>
              </a:lnSpc>
            </a:pP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3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special</a:t>
            </a:r>
            <a:r>
              <a:rPr sz="3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character</a:t>
            </a:r>
            <a:r>
              <a:rPr sz="3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“</a:t>
            </a:r>
            <a:r>
              <a:rPr sz="3000" b="1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sz="3000" dirty="0">
                <a:solidFill>
                  <a:srgbClr val="404040"/>
                </a:solidFill>
                <a:latin typeface="Calibri"/>
                <a:cs typeface="Calibri"/>
              </a:rPr>
              <a:t>”</a:t>
            </a:r>
            <a:r>
              <a:rPr sz="3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404040"/>
                </a:solidFill>
                <a:latin typeface="Calibri"/>
                <a:cs typeface="Calibri"/>
              </a:rPr>
              <a:t>(slash).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spc="-25" dirty="0"/>
              <a:t> </a:t>
            </a:r>
            <a:r>
              <a:rPr dirty="0"/>
              <a:t>HTML</a:t>
            </a:r>
            <a:r>
              <a:rPr spc="-45" dirty="0"/>
              <a:t> </a:t>
            </a:r>
            <a:r>
              <a:rPr dirty="0"/>
              <a:t>page</a:t>
            </a:r>
            <a:r>
              <a:rPr spc="-30" dirty="0"/>
              <a:t> </a:t>
            </a:r>
            <a:r>
              <a:rPr spc="-10"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33600" y="1676400"/>
            <a:ext cx="5603875" cy="3581400"/>
            <a:chOff x="2133600" y="1676400"/>
            <a:chExt cx="5603875" cy="3581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600" y="1676400"/>
              <a:ext cx="5038344" cy="3581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9528" y="2532888"/>
              <a:ext cx="1607820" cy="4983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49161" y="2556255"/>
              <a:ext cx="1450975" cy="361315"/>
            </a:xfrm>
            <a:custGeom>
              <a:avLst/>
              <a:gdLst/>
              <a:ahLst/>
              <a:cxnLst/>
              <a:rect l="l" t="t" r="r" b="b"/>
              <a:pathLst>
                <a:path w="1450975" h="361314">
                  <a:moveTo>
                    <a:pt x="65912" y="286639"/>
                  </a:moveTo>
                  <a:lnTo>
                    <a:pt x="0" y="340614"/>
                  </a:lnTo>
                  <a:lnTo>
                    <a:pt x="82676" y="360934"/>
                  </a:lnTo>
                  <a:lnTo>
                    <a:pt x="77719" y="338963"/>
                  </a:lnTo>
                  <a:lnTo>
                    <a:pt x="64770" y="338963"/>
                  </a:lnTo>
                  <a:lnTo>
                    <a:pt x="59182" y="314198"/>
                  </a:lnTo>
                  <a:lnTo>
                    <a:pt x="71501" y="311404"/>
                  </a:lnTo>
                  <a:lnTo>
                    <a:pt x="65912" y="286639"/>
                  </a:lnTo>
                  <a:close/>
                </a:path>
                <a:path w="1450975" h="361314">
                  <a:moveTo>
                    <a:pt x="71501" y="311404"/>
                  </a:moveTo>
                  <a:lnTo>
                    <a:pt x="59182" y="314198"/>
                  </a:lnTo>
                  <a:lnTo>
                    <a:pt x="64770" y="338963"/>
                  </a:lnTo>
                  <a:lnTo>
                    <a:pt x="77089" y="336171"/>
                  </a:lnTo>
                  <a:lnTo>
                    <a:pt x="71501" y="311404"/>
                  </a:lnTo>
                  <a:close/>
                </a:path>
                <a:path w="1450975" h="361314">
                  <a:moveTo>
                    <a:pt x="77089" y="336171"/>
                  </a:moveTo>
                  <a:lnTo>
                    <a:pt x="64770" y="338963"/>
                  </a:lnTo>
                  <a:lnTo>
                    <a:pt x="77719" y="338963"/>
                  </a:lnTo>
                  <a:lnTo>
                    <a:pt x="77089" y="336171"/>
                  </a:lnTo>
                  <a:close/>
                </a:path>
                <a:path w="1450975" h="361314">
                  <a:moveTo>
                    <a:pt x="1445006" y="0"/>
                  </a:moveTo>
                  <a:lnTo>
                    <a:pt x="71501" y="311404"/>
                  </a:lnTo>
                  <a:lnTo>
                    <a:pt x="77089" y="336171"/>
                  </a:lnTo>
                  <a:lnTo>
                    <a:pt x="1450593" y="24892"/>
                  </a:lnTo>
                  <a:lnTo>
                    <a:pt x="144500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140" y="2533015"/>
            <a:ext cx="1442720" cy="1126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90"/>
              </a:spcBef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Metadata</a:t>
            </a:r>
            <a:r>
              <a:rPr sz="1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doesn't</a:t>
            </a:r>
            <a:r>
              <a:rPr sz="1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appear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viewport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7545" y="2668635"/>
            <a:ext cx="154647" cy="9843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1140" y="3980764"/>
            <a:ext cx="1460500" cy="1126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Contents</a:t>
            </a:r>
            <a:r>
              <a:rPr sz="1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render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viewport</a:t>
            </a:r>
            <a:r>
              <a:rPr sz="1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6326" y="3882275"/>
            <a:ext cx="144589" cy="91407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776209" y="1847215"/>
            <a:ext cx="1159510" cy="1400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200"/>
              </a:lnSpc>
              <a:spcBef>
                <a:spcPts val="5"/>
              </a:spcBef>
            </a:pPr>
            <a:r>
              <a:rPr sz="1800" b="1" spc="-10" dirty="0">
                <a:solidFill>
                  <a:srgbClr val="B59B0C"/>
                </a:solidFill>
                <a:latin typeface="Consolas"/>
                <a:cs typeface="Consolas"/>
              </a:rPr>
              <a:t>&lt;title&gt;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shows</a:t>
            </a:r>
            <a:r>
              <a:rPr sz="1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r>
              <a:rPr sz="1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name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tab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60194" y="5726684"/>
            <a:ext cx="49409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434343"/>
                </a:solidFill>
                <a:latin typeface="Calibri"/>
                <a:cs typeface="Calibri"/>
              </a:rPr>
              <a:t>Saved</a:t>
            </a:r>
            <a:r>
              <a:rPr sz="3200" spc="-3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34343"/>
                </a:solidFill>
                <a:latin typeface="Calibri"/>
                <a:cs typeface="Calibri"/>
              </a:rPr>
              <a:t>in a</a:t>
            </a:r>
            <a:r>
              <a:rPr sz="3200" spc="-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3200" i="1" spc="-25" dirty="0">
                <a:solidFill>
                  <a:srgbClr val="434343"/>
                </a:solidFill>
                <a:latin typeface="Calibri"/>
                <a:cs typeface="Calibri"/>
              </a:rPr>
              <a:t>filename</a:t>
            </a:r>
            <a:r>
              <a:rPr sz="3200" b="1" spc="-25" dirty="0">
                <a:solidFill>
                  <a:srgbClr val="434343"/>
                </a:solidFill>
                <a:latin typeface="Consolas"/>
                <a:cs typeface="Consolas"/>
              </a:rPr>
              <a:t>.html</a:t>
            </a:r>
            <a:r>
              <a:rPr sz="3200" b="1" spc="-1025" dirty="0">
                <a:solidFill>
                  <a:srgbClr val="434343"/>
                </a:solidFill>
                <a:latin typeface="Consolas"/>
                <a:cs typeface="Consolas"/>
              </a:rPr>
              <a:t> </a:t>
            </a:r>
            <a:r>
              <a:rPr sz="3200" spc="-20" dirty="0">
                <a:solidFill>
                  <a:srgbClr val="434343"/>
                </a:solidFill>
                <a:latin typeface="Calibri"/>
                <a:cs typeface="Calibri"/>
              </a:rPr>
              <a:t>file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3250" y="2082546"/>
            <a:ext cx="28581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Encoding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Encodings</a:t>
            </a:r>
            <a:r>
              <a:rPr spc="-35" dirty="0"/>
              <a:t> </a:t>
            </a:r>
            <a:r>
              <a:rPr dirty="0"/>
              <a:t>(i.e.</a:t>
            </a:r>
            <a:r>
              <a:rPr spc="-30" dirty="0"/>
              <a:t> </a:t>
            </a:r>
            <a:r>
              <a:rPr dirty="0"/>
              <a:t>character</a:t>
            </a:r>
            <a:r>
              <a:rPr spc="-60" dirty="0"/>
              <a:t> </a:t>
            </a:r>
            <a:r>
              <a:rPr spc="-10" dirty="0"/>
              <a:t>sets)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32661"/>
            <a:ext cx="8482330" cy="4751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Encoding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necessary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computers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understand</a:t>
            </a:r>
            <a:r>
              <a:rPr sz="2400" b="1" u="sng" spc="-2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the</a:t>
            </a:r>
            <a:r>
              <a:rPr sz="2400" b="1" u="sng" spc="-25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data</a:t>
            </a:r>
            <a:r>
              <a:rPr sz="2400" b="1" u="sng" spc="-2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25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we</a:t>
            </a:r>
            <a:r>
              <a:rPr sz="2400" b="1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005392"/>
                </a:solidFill>
                <a:uFill>
                  <a:solidFill>
                    <a:srgbClr val="005392"/>
                  </a:solidFill>
                </a:uFill>
                <a:latin typeface="Calibri"/>
                <a:cs typeface="Calibri"/>
              </a:rPr>
              <a:t>enter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751840" marR="274320" lvl="1" indent="-343535">
              <a:lnSpc>
                <a:spcPct val="100000"/>
              </a:lnSpc>
              <a:spcBef>
                <a:spcPts val="550"/>
              </a:spcBef>
              <a:buSzPct val="79545"/>
              <a:buFont typeface="Wingdings"/>
              <a:buChar char=""/>
              <a:tabLst>
                <a:tab pos="75184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Characters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must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encoded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numerical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(binary,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decimal,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hex)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equivalent.</a:t>
            </a:r>
            <a:endParaRPr sz="2200">
              <a:latin typeface="Calibri"/>
              <a:cs typeface="Calibri"/>
            </a:endParaRPr>
          </a:p>
          <a:p>
            <a:pPr marL="342265" marR="373380" indent="-342265" algn="ctr">
              <a:lnSpc>
                <a:spcPct val="100000"/>
              </a:lnSpc>
              <a:spcBef>
                <a:spcPts val="555"/>
              </a:spcBef>
              <a:buFont typeface="Wingdings"/>
              <a:buChar char=""/>
              <a:tabLst>
                <a:tab pos="3422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Every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character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“given”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(i.e.,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encoded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to)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“x-bit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number”,</a:t>
            </a:r>
            <a:endParaRPr sz="2400">
              <a:latin typeface="Calibri"/>
              <a:cs typeface="Calibri"/>
            </a:endParaRPr>
          </a:p>
          <a:p>
            <a:pPr marR="332105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code</a:t>
            </a:r>
            <a:r>
              <a:rPr sz="2400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point</a:t>
            </a:r>
            <a:r>
              <a:rPr sz="24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where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depends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encoding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use: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45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e.g.: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UTF-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32: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character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stored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bytes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(=32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bits).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URL</a:t>
            </a:r>
            <a:r>
              <a:rPr sz="24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encoding</a:t>
            </a: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converts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characters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format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be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transmitted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over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Internet.</a:t>
            </a:r>
            <a:endParaRPr sz="2400">
              <a:latin typeface="Calibri"/>
              <a:cs typeface="Calibri"/>
            </a:endParaRPr>
          </a:p>
          <a:p>
            <a:pPr marL="355600" marR="296545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browser</a:t>
            </a:r>
            <a:r>
              <a:rPr sz="2400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will</a:t>
            </a:r>
            <a:r>
              <a:rPr sz="24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encode</a:t>
            </a:r>
            <a:r>
              <a:rPr sz="24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input,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according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character-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set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page.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default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character-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HTML5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UTF-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8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(most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popular).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814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Why</a:t>
            </a:r>
            <a:r>
              <a:rPr sz="3200" spc="-20" dirty="0"/>
              <a:t> </a:t>
            </a:r>
            <a:r>
              <a:rPr sz="3200" dirty="0"/>
              <a:t>do</a:t>
            </a:r>
            <a:r>
              <a:rPr sz="3200" spc="-25" dirty="0"/>
              <a:t> </a:t>
            </a:r>
            <a:r>
              <a:rPr sz="3200" dirty="0"/>
              <a:t>they</a:t>
            </a:r>
            <a:r>
              <a:rPr sz="3200" spc="-15" dirty="0"/>
              <a:t> </a:t>
            </a:r>
            <a:r>
              <a:rPr sz="3200" dirty="0"/>
              <a:t>matter</a:t>
            </a:r>
            <a:r>
              <a:rPr sz="3200" spc="-20" dirty="0"/>
              <a:t> </a:t>
            </a:r>
            <a:r>
              <a:rPr sz="3200" dirty="0"/>
              <a:t>for</a:t>
            </a:r>
            <a:r>
              <a:rPr sz="3200" spc="-20" dirty="0"/>
              <a:t> </a:t>
            </a:r>
            <a:r>
              <a:rPr sz="3200" dirty="0"/>
              <a:t>web</a:t>
            </a:r>
            <a:r>
              <a:rPr sz="3200" spc="-30" dirty="0"/>
              <a:t> </a:t>
            </a:r>
            <a:r>
              <a:rPr sz="3200" spc="-10" dirty="0"/>
              <a:t>content?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595298"/>
            <a:ext cx="8601710" cy="45535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Why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matter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Web?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know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matters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URLs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(addresses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pages).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matters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web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content</a:t>
            </a:r>
            <a:r>
              <a:rPr sz="20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well…</a:t>
            </a:r>
            <a:endParaRPr sz="2000">
              <a:latin typeface="Calibri"/>
              <a:cs typeface="Calibri"/>
            </a:endParaRPr>
          </a:p>
          <a:p>
            <a:pPr marL="354965" indent="-342265" algn="just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pages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textual</a:t>
            </a:r>
            <a:r>
              <a:rPr sz="24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documents.</a:t>
            </a:r>
            <a:endParaRPr sz="2400">
              <a:latin typeface="Calibri"/>
              <a:cs typeface="Calibri"/>
            </a:endParaRPr>
          </a:p>
          <a:p>
            <a:pPr marL="861694" marR="836930" lvl="1" indent="-392430" algn="just">
              <a:lnSpc>
                <a:spcPct val="100000"/>
              </a:lnSpc>
              <a:spcBef>
                <a:spcPts val="645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textual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A</a:t>
            </a:r>
            <a:r>
              <a:rPr sz="2800" b="1" spc="-3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sequence</a:t>
            </a:r>
            <a:r>
              <a:rPr sz="2800" b="1" spc="-2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of</a:t>
            </a:r>
            <a:r>
              <a:rPr sz="2800" b="1" spc="-5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59B0C"/>
                </a:solidFill>
                <a:latin typeface="Calibri"/>
                <a:cs typeface="Calibri"/>
              </a:rPr>
              <a:t>characters 	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encoded</a:t>
            </a:r>
            <a:r>
              <a:rPr sz="2800" b="1" spc="-7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using</a:t>
            </a:r>
            <a:r>
              <a:rPr sz="2800" b="1" spc="-7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a</a:t>
            </a:r>
            <a:r>
              <a:rPr sz="2800" b="1" spc="-6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specific</a:t>
            </a:r>
            <a:r>
              <a:rPr sz="2800" b="1" spc="-7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59B0C"/>
                </a:solidFill>
                <a:latin typeface="Calibri"/>
                <a:cs typeface="Calibri"/>
              </a:rPr>
              <a:t>character</a:t>
            </a:r>
            <a:r>
              <a:rPr sz="2800" b="1" spc="-5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59B0C"/>
                </a:solidFill>
                <a:latin typeface="Calibri"/>
                <a:cs typeface="Calibri"/>
              </a:rPr>
              <a:t>encoding</a:t>
            </a:r>
            <a:r>
              <a:rPr sz="2800" spc="-10" dirty="0">
                <a:solidFill>
                  <a:srgbClr val="B59B0C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355600" marR="381635" indent="-342900" algn="just">
              <a:lnSpc>
                <a:spcPct val="99600"/>
              </a:lnSpc>
              <a:spcBef>
                <a:spcPts val="64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Symbol"/>
                <a:cs typeface="Symbol"/>
              </a:rPr>
              <a:t></a:t>
            </a:r>
            <a:r>
              <a:rPr sz="2400" spc="-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character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encoding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needed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creating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content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storing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file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server’s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file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system.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display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correctly,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5969F"/>
                </a:solidFill>
                <a:latin typeface="Calibri"/>
                <a:cs typeface="Calibri"/>
              </a:rPr>
              <a:t>a</a:t>
            </a:r>
            <a:r>
              <a:rPr sz="2400" b="1" spc="-40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5969F"/>
                </a:solidFill>
                <a:latin typeface="Calibri"/>
                <a:cs typeface="Calibri"/>
              </a:rPr>
              <a:t>web</a:t>
            </a:r>
            <a:r>
              <a:rPr sz="2400" b="1" spc="-40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5969F"/>
                </a:solidFill>
                <a:latin typeface="Calibri"/>
                <a:cs typeface="Calibri"/>
              </a:rPr>
              <a:t>browser</a:t>
            </a:r>
            <a:r>
              <a:rPr sz="2400" b="1" spc="-55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5969F"/>
                </a:solidFill>
                <a:latin typeface="Calibri"/>
                <a:cs typeface="Calibri"/>
              </a:rPr>
              <a:t>must</a:t>
            </a:r>
            <a:r>
              <a:rPr sz="2400" b="1" spc="-40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5969F"/>
                </a:solidFill>
                <a:latin typeface="Calibri"/>
                <a:cs typeface="Calibri"/>
              </a:rPr>
              <a:t>know</a:t>
            </a:r>
            <a:r>
              <a:rPr sz="2400" b="1" spc="-50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45969F"/>
                </a:solidFill>
                <a:latin typeface="Calibri"/>
                <a:cs typeface="Calibri"/>
              </a:rPr>
              <a:t>the </a:t>
            </a:r>
            <a:r>
              <a:rPr sz="2400" b="1" dirty="0">
                <a:solidFill>
                  <a:srgbClr val="45969F"/>
                </a:solidFill>
                <a:latin typeface="Calibri"/>
                <a:cs typeface="Calibri"/>
              </a:rPr>
              <a:t>character</a:t>
            </a:r>
            <a:r>
              <a:rPr sz="2400" b="1" spc="-70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5969F"/>
                </a:solidFill>
                <a:latin typeface="Calibri"/>
                <a:cs typeface="Calibri"/>
              </a:rPr>
              <a:t>set</a:t>
            </a:r>
            <a:r>
              <a:rPr sz="2400" b="1" spc="-25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5969F"/>
                </a:solidFill>
                <a:latin typeface="Calibri"/>
                <a:cs typeface="Calibri"/>
              </a:rPr>
              <a:t>used</a:t>
            </a:r>
            <a:r>
              <a:rPr sz="2400" b="1" spc="-40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5969F"/>
                </a:solidFill>
                <a:latin typeface="Calibri"/>
                <a:cs typeface="Calibri"/>
              </a:rPr>
              <a:t>in</a:t>
            </a:r>
            <a:r>
              <a:rPr sz="2400" b="1" spc="-35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5969F"/>
                </a:solidFill>
                <a:latin typeface="Calibri"/>
                <a:cs typeface="Calibri"/>
              </a:rPr>
              <a:t>the</a:t>
            </a:r>
            <a:r>
              <a:rPr sz="2400" b="1" spc="-30" dirty="0">
                <a:solidFill>
                  <a:srgbClr val="45969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5969F"/>
                </a:solidFill>
                <a:latin typeface="Calibri"/>
                <a:cs typeface="Calibri"/>
              </a:rPr>
              <a:t>page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Declaring</a:t>
            </a:r>
            <a:r>
              <a:rPr spc="-50" dirty="0"/>
              <a:t> </a:t>
            </a:r>
            <a:r>
              <a:rPr dirty="0"/>
              <a:t>character</a:t>
            </a:r>
            <a:r>
              <a:rPr spc="-65" dirty="0"/>
              <a:t> </a:t>
            </a:r>
            <a:r>
              <a:rPr spc="-10" dirty="0"/>
              <a:t>encoding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083309"/>
            <a:ext cx="8493760" cy="5048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5392"/>
                </a:solidFill>
                <a:latin typeface="Calibri"/>
                <a:cs typeface="Calibri"/>
              </a:rPr>
              <a:t>Character</a:t>
            </a:r>
            <a:r>
              <a:rPr sz="2000" b="1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5392"/>
                </a:solidFill>
                <a:latin typeface="Calibri"/>
                <a:cs typeface="Calibri"/>
              </a:rPr>
              <a:t>set</a:t>
            </a:r>
            <a:r>
              <a:rPr sz="2000" b="1" spc="-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meta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tag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specify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encoding,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HTTP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sends.</a:t>
            </a:r>
            <a:endParaRPr sz="2000">
              <a:latin typeface="Calibri"/>
              <a:cs typeface="Calibri"/>
            </a:endParaRPr>
          </a:p>
          <a:p>
            <a:pPr marL="355600" marR="294005" indent="-342900">
              <a:lnSpc>
                <a:spcPts val="2210"/>
              </a:lnSpc>
              <a:spcBef>
                <a:spcPts val="509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display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correctly,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must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know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character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page.</a:t>
            </a:r>
            <a:endParaRPr sz="2000">
              <a:latin typeface="Calibri"/>
              <a:cs typeface="Calibri"/>
            </a:endParaRPr>
          </a:p>
          <a:p>
            <a:pPr marL="870585" lvl="1" indent="-457200">
              <a:lnSpc>
                <a:spcPct val="100000"/>
              </a:lnSpc>
              <a:spcBef>
                <a:spcPts val="360"/>
              </a:spcBef>
              <a:buSzPct val="80555"/>
              <a:buFont typeface="Wingdings"/>
              <a:buChar char=""/>
              <a:tabLst>
                <a:tab pos="87058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specified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&lt;meta&gt;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tag:</a:t>
            </a:r>
            <a:endParaRPr sz="1800">
              <a:latin typeface="Calibri"/>
              <a:cs typeface="Calibri"/>
            </a:endParaRPr>
          </a:p>
          <a:p>
            <a:pPr marL="1259205" marR="2453640" lvl="2" indent="-332740">
              <a:lnSpc>
                <a:spcPts val="1910"/>
              </a:lnSpc>
              <a:spcBef>
                <a:spcPts val="475"/>
              </a:spcBef>
              <a:buSzPct val="78125"/>
              <a:buFont typeface="Wingdings"/>
              <a:buChar char=""/>
              <a:tabLst>
                <a:tab pos="1259205" algn="l"/>
              </a:tabLst>
            </a:pPr>
            <a:r>
              <a:rPr sz="1600" strike="sngStrike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1600" strike="sngStrike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trike="sngStrike" dirty="0">
                <a:solidFill>
                  <a:srgbClr val="404040"/>
                </a:solidFill>
                <a:latin typeface="Calibri"/>
                <a:cs typeface="Calibri"/>
              </a:rPr>
              <a:t>4.01:</a:t>
            </a:r>
            <a:r>
              <a:rPr sz="1600" strike="sngStrike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trike="sngStrike" dirty="0">
                <a:solidFill>
                  <a:srgbClr val="404040"/>
                </a:solidFill>
                <a:latin typeface="Courier New"/>
                <a:cs typeface="Courier New"/>
              </a:rPr>
              <a:t>&lt;meta</a:t>
            </a:r>
            <a:r>
              <a:rPr sz="1600" strike="sngStrike" spc="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600" strike="sngStrike" spc="-10" dirty="0">
                <a:solidFill>
                  <a:srgbClr val="404040"/>
                </a:solidFill>
                <a:latin typeface="Courier New"/>
                <a:cs typeface="Courier New"/>
              </a:rPr>
              <a:t>http-</a:t>
            </a:r>
            <a:r>
              <a:rPr sz="1600" strike="sngStrike" spc="-20" dirty="0">
                <a:solidFill>
                  <a:srgbClr val="404040"/>
                </a:solidFill>
                <a:latin typeface="Courier New"/>
                <a:cs typeface="Courier New"/>
              </a:rPr>
              <a:t>equiv="Content-</a:t>
            </a:r>
            <a:r>
              <a:rPr sz="1600" strike="sngStrike" spc="-10" dirty="0">
                <a:solidFill>
                  <a:srgbClr val="404040"/>
                </a:solidFill>
                <a:latin typeface="Courier New"/>
                <a:cs typeface="Courier New"/>
              </a:rPr>
              <a:t>type"</a:t>
            </a:r>
            <a:r>
              <a:rPr sz="1600" strike="noStrike" spc="-1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600" strike="sngStrike" spc="-10" dirty="0">
                <a:solidFill>
                  <a:srgbClr val="404040"/>
                </a:solidFill>
                <a:latin typeface="Courier New"/>
                <a:cs typeface="Courier New"/>
              </a:rPr>
              <a:t>content="text/html;charset=…"&gt;</a:t>
            </a:r>
            <a:endParaRPr sz="1600">
              <a:latin typeface="Courier New"/>
              <a:cs typeface="Courier New"/>
            </a:endParaRPr>
          </a:p>
          <a:p>
            <a:pPr marL="1259205" lvl="2" indent="-332105">
              <a:lnSpc>
                <a:spcPct val="100000"/>
              </a:lnSpc>
              <a:spcBef>
                <a:spcPts val="334"/>
              </a:spcBef>
              <a:buSzPct val="78125"/>
              <a:buFont typeface="Wingdings"/>
              <a:buChar char=""/>
              <a:tabLst>
                <a:tab pos="1259205" algn="l"/>
              </a:tabLst>
            </a:pP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HTML5: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04040"/>
                </a:solidFill>
                <a:latin typeface="Courier New"/>
                <a:cs typeface="Courier New"/>
              </a:rPr>
              <a:t>&lt;meta</a:t>
            </a:r>
            <a:r>
              <a:rPr sz="1600" spc="2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Courier New"/>
                <a:cs typeface="Courier New"/>
              </a:rPr>
              <a:t>charset=“UTF-</a:t>
            </a:r>
            <a:r>
              <a:rPr sz="1600" spc="-25" dirty="0">
                <a:solidFill>
                  <a:srgbClr val="404040"/>
                </a:solidFill>
                <a:latin typeface="Courier New"/>
                <a:cs typeface="Courier New"/>
              </a:rPr>
              <a:t>8”&gt;</a:t>
            </a:r>
            <a:endParaRPr sz="16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320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Why</a:t>
            </a:r>
            <a:r>
              <a:rPr sz="2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20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need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codes?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15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get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encodings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wrong.</a:t>
            </a:r>
            <a:endParaRPr sz="1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70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symbol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might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show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another,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1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unknown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character.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59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What</a:t>
            </a:r>
            <a:r>
              <a:rPr sz="20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ourier New"/>
                <a:cs typeface="Courier New"/>
              </a:rPr>
              <a:t>&lt;meta&gt;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55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spc="-10" dirty="0">
                <a:solidFill>
                  <a:srgbClr val="404040"/>
                </a:solidFill>
                <a:latin typeface="Courier New"/>
                <a:cs typeface="Courier New"/>
              </a:rPr>
              <a:t>&lt;meta&gt;</a:t>
            </a:r>
            <a:r>
              <a:rPr sz="1800" spc="-7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r>
              <a:rPr sz="1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declare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kinds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metadata</a:t>
            </a:r>
            <a:r>
              <a:rPr sz="1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document.</a:t>
            </a:r>
            <a:endParaRPr sz="18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  <a:spcBef>
                <a:spcPts val="70"/>
              </a:spcBef>
            </a:pP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(We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will</a:t>
            </a:r>
            <a:r>
              <a:rPr sz="1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come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back</a:t>
            </a:r>
            <a:r>
              <a:rPr sz="1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it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 later.)</a:t>
            </a:r>
            <a:endParaRPr sz="1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34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Metadata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displayed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but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machine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 parsable.</a:t>
            </a:r>
            <a:endParaRPr sz="1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360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spc="-10" dirty="0">
                <a:solidFill>
                  <a:srgbClr val="404040"/>
                </a:solidFill>
                <a:latin typeface="Courier New"/>
                <a:cs typeface="Courier New"/>
              </a:rPr>
              <a:t>&lt;meta&gt;</a:t>
            </a:r>
            <a:r>
              <a:rPr sz="1800" spc="-7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r>
              <a:rPr sz="1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nested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ourier New"/>
                <a:cs typeface="Courier New"/>
              </a:rPr>
              <a:t>&lt;head&gt;</a:t>
            </a:r>
            <a:r>
              <a:rPr sz="1800" spc="-70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element.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0205" y="2082546"/>
            <a:ext cx="43211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HTML</a:t>
            </a:r>
            <a:r>
              <a:rPr sz="6000" spc="-45" dirty="0"/>
              <a:t> </a:t>
            </a:r>
            <a:r>
              <a:rPr sz="6000" dirty="0"/>
              <a:t>(part</a:t>
            </a:r>
            <a:r>
              <a:rPr sz="6000" spc="-45" dirty="0"/>
              <a:t> </a:t>
            </a:r>
            <a:r>
              <a:rPr sz="6000" spc="-25" dirty="0"/>
              <a:t>II)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45" dirty="0"/>
              <a:t> </a:t>
            </a:r>
            <a:r>
              <a:rPr dirty="0"/>
              <a:t>vs</a:t>
            </a:r>
            <a:r>
              <a:rPr spc="-35" dirty="0"/>
              <a:t> </a:t>
            </a:r>
            <a:r>
              <a:rPr spc="-2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570761"/>
            <a:ext cx="8493125" cy="45923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2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HTML:</a:t>
            </a:r>
            <a:endParaRPr sz="2200">
              <a:latin typeface="Calibri"/>
              <a:cs typeface="Calibri"/>
            </a:endParaRPr>
          </a:p>
          <a:p>
            <a:pPr marL="862965" marR="205740" lvl="1" indent="-393700">
              <a:lnSpc>
                <a:spcPct val="100000"/>
              </a:lnSpc>
              <a:spcBef>
                <a:spcPts val="53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provides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structure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defines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5392"/>
                </a:solidFill>
                <a:latin typeface="Calibri"/>
                <a:cs typeface="Calibri"/>
              </a:rPr>
              <a:t>elements</a:t>
            </a:r>
            <a:r>
              <a:rPr sz="2200" b="1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like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tables,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forms,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lists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headings,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identifies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where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portions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our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content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begin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end</a:t>
            </a:r>
            <a:endParaRPr sz="2200">
              <a:latin typeface="Calibri"/>
              <a:cs typeface="Calibri"/>
            </a:endParaRPr>
          </a:p>
          <a:p>
            <a:pPr marL="862965" marR="434340" lvl="1" indent="-393700">
              <a:lnSpc>
                <a:spcPct val="100000"/>
              </a:lnSpc>
              <a:spcBef>
                <a:spcPts val="53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embed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file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formats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like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videos,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audio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files,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documents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like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PDFs</a:t>
            </a:r>
            <a:r>
              <a:rPr sz="22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spreadsheets,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among</a:t>
            </a:r>
            <a:r>
              <a:rPr sz="22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others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95"/>
              </a:spcBef>
              <a:buFont typeface="Wingdings"/>
              <a:buChar char=""/>
              <a:tabLst>
                <a:tab pos="354965" algn="l"/>
              </a:tabLst>
            </a:pP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CSS:</a:t>
            </a:r>
            <a:endParaRPr sz="26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6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stands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5392"/>
                </a:solidFill>
                <a:latin typeface="Calibri"/>
                <a:cs typeface="Calibri"/>
              </a:rPr>
              <a:t>cascading</a:t>
            </a:r>
            <a:r>
              <a:rPr sz="2200" b="1" spc="-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5392"/>
                </a:solidFill>
                <a:latin typeface="Calibri"/>
                <a:cs typeface="Calibri"/>
              </a:rPr>
              <a:t>style</a:t>
            </a:r>
            <a:r>
              <a:rPr sz="2200" b="1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5392"/>
                </a:solidFill>
                <a:latin typeface="Calibri"/>
                <a:cs typeface="Calibri"/>
              </a:rPr>
              <a:t>sheet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3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create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rules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colour,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font,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layout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pages</a:t>
            </a:r>
            <a:endParaRPr sz="2200">
              <a:latin typeface="Calibri"/>
              <a:cs typeface="Calibri"/>
            </a:endParaRPr>
          </a:p>
          <a:p>
            <a:pPr marL="862965" marR="156210" lvl="1" indent="-393700">
              <a:lnSpc>
                <a:spcPct val="100000"/>
              </a:lnSpc>
              <a:spcBef>
                <a:spcPts val="525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determines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those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rules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used,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based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like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device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connecting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page,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response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user’s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action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Page</a:t>
            </a:r>
            <a:r>
              <a:rPr spc="-75" dirty="0"/>
              <a:t> </a:t>
            </a:r>
            <a:r>
              <a:rPr spc="-10" dirty="0"/>
              <a:t>Layout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621662"/>
            <a:ext cx="8505190" cy="43878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marR="604520" indent="-342900">
              <a:lnSpc>
                <a:spcPts val="2380"/>
              </a:lnSpc>
              <a:spcBef>
                <a:spcPts val="390"/>
              </a:spcBef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add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content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page,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file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basic structure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2510"/>
              </a:lnSpc>
              <a:spcBef>
                <a:spcPts val="620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tags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identify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where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parts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start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ts val="2510"/>
              </a:lnSpc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end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50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first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tags,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ourier New"/>
                <a:cs typeface="Courier New"/>
              </a:rPr>
              <a:t>&lt;html&gt;</a:t>
            </a:r>
            <a:r>
              <a:rPr sz="2200" spc="-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ourier New"/>
                <a:cs typeface="Courier New"/>
              </a:rPr>
              <a:t>&lt;/html&gt;</a:t>
            </a:r>
            <a:endParaRPr sz="2200">
              <a:latin typeface="Courier New"/>
              <a:cs typeface="Courier New"/>
            </a:endParaRPr>
          </a:p>
          <a:p>
            <a:pPr marL="862965" marR="1482725" lvl="1" indent="-393700">
              <a:lnSpc>
                <a:spcPct val="90300"/>
              </a:lnSpc>
              <a:spcBef>
                <a:spcPts val="94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latin typeface="Calibri"/>
                <a:cs typeface="Calibri"/>
              </a:rPr>
              <a:t>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HTML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B59B0C"/>
                </a:solidFill>
                <a:latin typeface="Calibri"/>
                <a:cs typeface="Calibri"/>
              </a:rPr>
              <a:t>element</a:t>
            </a:r>
            <a:r>
              <a:rPr sz="2200" b="1" spc="-3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everything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start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tag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corresponding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tag: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onsolas"/>
                <a:cs typeface="Consolas"/>
              </a:rPr>
              <a:t>&lt;title&gt;This</a:t>
            </a:r>
            <a:r>
              <a:rPr sz="2200" spc="-5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C00000"/>
                </a:solidFill>
                <a:latin typeface="Consolas"/>
                <a:cs typeface="Consolas"/>
              </a:rPr>
              <a:t>is</a:t>
            </a:r>
            <a:r>
              <a:rPr sz="2200" spc="-4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200" spc="-25" dirty="0">
                <a:solidFill>
                  <a:srgbClr val="C00000"/>
                </a:solidFill>
                <a:latin typeface="Consolas"/>
                <a:cs typeface="Consolas"/>
              </a:rPr>
              <a:t>the </a:t>
            </a:r>
            <a:r>
              <a:rPr sz="2200" spc="-10" dirty="0">
                <a:solidFill>
                  <a:srgbClr val="C00000"/>
                </a:solidFill>
                <a:latin typeface="Consolas"/>
                <a:cs typeface="Consolas"/>
              </a:rPr>
              <a:t>title.&lt;/title&gt;</a:t>
            </a:r>
            <a:endParaRPr sz="2200">
              <a:latin typeface="Consolas"/>
              <a:cs typeface="Consolas"/>
            </a:endParaRPr>
          </a:p>
          <a:p>
            <a:pPr marL="862965" lvl="1" indent="-393065">
              <a:lnSpc>
                <a:spcPct val="100000"/>
              </a:lnSpc>
              <a:spcBef>
                <a:spcPts val="650"/>
              </a:spcBef>
              <a:buSzPct val="88636"/>
              <a:buFont typeface="Wingdings"/>
              <a:buChar char=""/>
              <a:tabLst>
                <a:tab pos="862965" algn="l"/>
              </a:tabLst>
            </a:pP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HTML</a:t>
            </a:r>
            <a:r>
              <a:rPr sz="22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elements</a:t>
            </a:r>
            <a:r>
              <a:rPr sz="2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are</a:t>
            </a:r>
            <a:r>
              <a:rPr sz="22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building</a:t>
            </a:r>
            <a:r>
              <a:rPr sz="2200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blocks</a:t>
            </a:r>
            <a:r>
              <a:rPr sz="22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HTML</a:t>
            </a:r>
            <a:r>
              <a:rPr sz="22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documents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70"/>
              </a:spcBef>
              <a:buSzPct val="88636"/>
              <a:buFont typeface="Wingdings"/>
              <a:buChar char=""/>
              <a:tabLst>
                <a:tab pos="862965" algn="l"/>
                <a:tab pos="2129155" algn="l"/>
              </a:tabLst>
            </a:pPr>
            <a:r>
              <a:rPr sz="2200" b="1" spc="-10" dirty="0">
                <a:solidFill>
                  <a:srgbClr val="B59B0C"/>
                </a:solidFill>
                <a:latin typeface="Calibri"/>
                <a:cs typeface="Calibri"/>
              </a:rPr>
              <a:t>Wrapping</a:t>
            </a:r>
            <a:r>
              <a:rPr sz="2200" b="1" dirty="0">
                <a:solidFill>
                  <a:srgbClr val="B59B0C"/>
                </a:solidFill>
                <a:latin typeface="Calibri"/>
                <a:cs typeface="Calibri"/>
              </a:rPr>
              <a:t>	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placing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tags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around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content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code</a:t>
            </a:r>
            <a:endParaRPr sz="2200">
              <a:latin typeface="Calibri"/>
              <a:cs typeface="Calibri"/>
            </a:endParaRPr>
          </a:p>
          <a:p>
            <a:pPr marL="355600" marR="343535" indent="-342900">
              <a:lnSpc>
                <a:spcPts val="2380"/>
              </a:lnSpc>
              <a:spcBef>
                <a:spcPts val="960"/>
              </a:spcBef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B59B0C"/>
                </a:solidFill>
                <a:latin typeface="Calibri"/>
                <a:cs typeface="Calibri"/>
              </a:rPr>
              <a:t>content</a:t>
            </a:r>
            <a:r>
              <a:rPr sz="2200" b="1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HTML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element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everything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between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start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tag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end</a:t>
            </a:r>
            <a:r>
              <a:rPr sz="2200" spc="-20" dirty="0">
                <a:latin typeface="Calibri"/>
                <a:cs typeface="Calibri"/>
              </a:rPr>
              <a:t> tag.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Page</a:t>
            </a:r>
            <a:r>
              <a:rPr spc="-75" dirty="0"/>
              <a:t> </a:t>
            </a:r>
            <a:r>
              <a:rPr spc="-10" dirty="0"/>
              <a:t>Layout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6308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86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000000"/>
                </a:solidFill>
              </a:rPr>
              <a:t>HTML</a:t>
            </a:r>
            <a:r>
              <a:rPr sz="2800" spc="-5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elements</a:t>
            </a:r>
            <a:r>
              <a:rPr sz="2800" spc="-4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can</a:t>
            </a:r>
            <a:r>
              <a:rPr sz="2800" spc="-6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be</a:t>
            </a:r>
            <a:r>
              <a:rPr sz="2800" spc="-30" dirty="0">
                <a:solidFill>
                  <a:srgbClr val="000000"/>
                </a:solidFill>
              </a:rPr>
              <a:t> </a:t>
            </a:r>
            <a:r>
              <a:rPr sz="2800" b="1" spc="-10" dirty="0">
                <a:solidFill>
                  <a:srgbClr val="B59B0C"/>
                </a:solidFill>
                <a:latin typeface="Calibri"/>
                <a:cs typeface="Calibri"/>
              </a:rPr>
              <a:t>nested</a:t>
            </a:r>
            <a:r>
              <a:rPr sz="2800" b="1" spc="-10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74930" algn="ctr">
              <a:lnSpc>
                <a:spcPct val="100000"/>
              </a:lnSpc>
              <a:spcBef>
                <a:spcPts val="1520"/>
              </a:spcBef>
            </a:pPr>
            <a:r>
              <a:rPr sz="2400" spc="-10" dirty="0">
                <a:solidFill>
                  <a:srgbClr val="C00000"/>
                </a:solidFill>
                <a:latin typeface="Consolas"/>
                <a:cs typeface="Consolas"/>
              </a:rPr>
              <a:t>&lt;head&gt;&lt;title&gt;Title&lt;/title&gt;&lt;/head&gt;</a:t>
            </a:r>
            <a:endParaRPr sz="24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spcBef>
                <a:spcPts val="14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34343"/>
                </a:solidFill>
              </a:rPr>
              <a:t>An</a:t>
            </a:r>
            <a:r>
              <a:rPr sz="2400" spc="-25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element</a:t>
            </a:r>
            <a:r>
              <a:rPr sz="2400" spc="-45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can</a:t>
            </a:r>
            <a:r>
              <a:rPr sz="2400" spc="-20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be</a:t>
            </a:r>
            <a:r>
              <a:rPr sz="2400" spc="-20" dirty="0">
                <a:solidFill>
                  <a:srgbClr val="434343"/>
                </a:solidFill>
              </a:rPr>
              <a:t> self-</a:t>
            </a:r>
            <a:r>
              <a:rPr sz="2400" dirty="0">
                <a:solidFill>
                  <a:srgbClr val="434343"/>
                </a:solidFill>
              </a:rPr>
              <a:t>closing</a:t>
            </a:r>
            <a:r>
              <a:rPr sz="2400" spc="-15" dirty="0">
                <a:solidFill>
                  <a:srgbClr val="434343"/>
                </a:solidFill>
              </a:rPr>
              <a:t> </a:t>
            </a:r>
            <a:r>
              <a:rPr sz="2400" spc="-10" dirty="0">
                <a:solidFill>
                  <a:srgbClr val="434343"/>
                </a:solidFill>
              </a:rPr>
              <a:t>(</a:t>
            </a:r>
            <a:r>
              <a:rPr sz="2400" spc="-10" dirty="0">
                <a:solidFill>
                  <a:srgbClr val="B59B0C"/>
                </a:solidFill>
                <a:latin typeface="Consolas"/>
                <a:cs typeface="Consolas"/>
              </a:rPr>
              <a:t>img</a:t>
            </a:r>
            <a:r>
              <a:rPr sz="2400" spc="-10" dirty="0">
                <a:solidFill>
                  <a:srgbClr val="434343"/>
                </a:solidFill>
              </a:rPr>
              <a:t>)</a:t>
            </a:r>
            <a:endParaRPr sz="24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spcBef>
                <a:spcPts val="88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34343"/>
                </a:solidFill>
              </a:rPr>
              <a:t>An</a:t>
            </a:r>
            <a:r>
              <a:rPr sz="2400" spc="-30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element</a:t>
            </a:r>
            <a:r>
              <a:rPr sz="2400" spc="-40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can</a:t>
            </a:r>
            <a:r>
              <a:rPr sz="2400" spc="-25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have</a:t>
            </a:r>
            <a:r>
              <a:rPr sz="2400" spc="-20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attributes</a:t>
            </a:r>
            <a:r>
              <a:rPr sz="2400" spc="-40" dirty="0">
                <a:solidFill>
                  <a:srgbClr val="434343"/>
                </a:solidFill>
              </a:rPr>
              <a:t> </a:t>
            </a:r>
            <a:r>
              <a:rPr sz="2400" spc="-10" dirty="0">
                <a:solidFill>
                  <a:srgbClr val="434343"/>
                </a:solidFill>
              </a:rPr>
              <a:t>(</a:t>
            </a:r>
            <a:r>
              <a:rPr sz="2400" spc="-10" dirty="0">
                <a:solidFill>
                  <a:srgbClr val="B59B0C"/>
                </a:solidFill>
                <a:latin typeface="Consolas"/>
                <a:cs typeface="Consolas"/>
              </a:rPr>
              <a:t>src="puppy.png"</a:t>
            </a:r>
            <a:r>
              <a:rPr sz="2400" spc="-10" dirty="0"/>
              <a:t>)</a:t>
            </a:r>
            <a:endParaRPr sz="24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spcBef>
                <a:spcPts val="8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34343"/>
                </a:solidFill>
              </a:rPr>
              <a:t>Elements</a:t>
            </a:r>
            <a:r>
              <a:rPr sz="2400" spc="-100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can</a:t>
            </a:r>
            <a:r>
              <a:rPr sz="2400" spc="-35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contain</a:t>
            </a:r>
            <a:r>
              <a:rPr sz="2400" spc="-40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other</a:t>
            </a:r>
            <a:r>
              <a:rPr sz="2400" spc="-30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elements</a:t>
            </a:r>
            <a:r>
              <a:rPr sz="2400" spc="-40" dirty="0">
                <a:solidFill>
                  <a:srgbClr val="434343"/>
                </a:solidFill>
              </a:rPr>
              <a:t> </a:t>
            </a:r>
            <a:r>
              <a:rPr sz="2400" dirty="0">
                <a:solidFill>
                  <a:srgbClr val="434343"/>
                </a:solidFill>
              </a:rPr>
              <a:t>(e.g.</a:t>
            </a:r>
            <a:r>
              <a:rPr sz="2400" spc="-35" dirty="0">
                <a:solidFill>
                  <a:srgbClr val="434343"/>
                </a:solidFill>
              </a:rPr>
              <a:t> </a:t>
            </a:r>
            <a:r>
              <a:rPr sz="2400" b="1" spc="-20" dirty="0">
                <a:solidFill>
                  <a:srgbClr val="434343"/>
                </a:solidFill>
                <a:latin typeface="Consolas"/>
                <a:cs typeface="Consolas"/>
              </a:rPr>
              <a:t>p</a:t>
            </a:r>
            <a:r>
              <a:rPr sz="2400" b="1" spc="-780" dirty="0">
                <a:solidFill>
                  <a:srgbClr val="43434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434343"/>
                </a:solidFill>
              </a:rPr>
              <a:t>contains</a:t>
            </a:r>
            <a:r>
              <a:rPr sz="2400" spc="-45" dirty="0">
                <a:solidFill>
                  <a:srgbClr val="434343"/>
                </a:solidFill>
              </a:rPr>
              <a:t> </a:t>
            </a:r>
            <a:r>
              <a:rPr sz="2400" b="1" spc="-20" dirty="0">
                <a:solidFill>
                  <a:srgbClr val="434343"/>
                </a:solidFill>
                <a:latin typeface="Consolas"/>
                <a:cs typeface="Consolas"/>
              </a:rPr>
              <a:t>em</a:t>
            </a:r>
            <a:r>
              <a:rPr sz="2400" b="1" spc="-770" dirty="0">
                <a:solidFill>
                  <a:srgbClr val="43434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434343"/>
                </a:solidFill>
              </a:rPr>
              <a:t>and</a:t>
            </a:r>
            <a:r>
              <a:rPr sz="2400" spc="-30" dirty="0">
                <a:solidFill>
                  <a:srgbClr val="434343"/>
                </a:solidFill>
              </a:rPr>
              <a:t> </a:t>
            </a:r>
            <a:r>
              <a:rPr sz="2400" b="1" spc="-20" dirty="0">
                <a:solidFill>
                  <a:srgbClr val="434343"/>
                </a:solidFill>
                <a:latin typeface="Consolas"/>
                <a:cs typeface="Consolas"/>
              </a:rPr>
              <a:t>img</a:t>
            </a:r>
            <a:r>
              <a:rPr sz="2400" spc="-20" dirty="0">
                <a:solidFill>
                  <a:srgbClr val="434343"/>
                </a:solidFill>
              </a:rPr>
              <a:t>)</a:t>
            </a:r>
            <a:endParaRPr sz="24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5029200"/>
            <a:ext cx="3451860" cy="115976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648961" y="4173473"/>
            <a:ext cx="2444115" cy="728345"/>
          </a:xfrm>
          <a:custGeom>
            <a:avLst/>
            <a:gdLst/>
            <a:ahLst/>
            <a:cxnLst/>
            <a:rect l="l" t="t" r="r" b="b"/>
            <a:pathLst>
              <a:path w="2444115" h="728345">
                <a:moveTo>
                  <a:pt x="94614" y="618108"/>
                </a:moveTo>
                <a:lnTo>
                  <a:pt x="0" y="704088"/>
                </a:lnTo>
                <a:lnTo>
                  <a:pt x="125475" y="728218"/>
                </a:lnTo>
                <a:lnTo>
                  <a:pt x="116612" y="696594"/>
                </a:lnTo>
                <a:lnTo>
                  <a:pt x="96900" y="696594"/>
                </a:lnTo>
                <a:lnTo>
                  <a:pt x="86487" y="660019"/>
                </a:lnTo>
                <a:lnTo>
                  <a:pt x="104909" y="654837"/>
                </a:lnTo>
                <a:lnTo>
                  <a:pt x="94614" y="618108"/>
                </a:lnTo>
                <a:close/>
              </a:path>
              <a:path w="2444115" h="728345">
                <a:moveTo>
                  <a:pt x="104909" y="654837"/>
                </a:moveTo>
                <a:lnTo>
                  <a:pt x="86487" y="660019"/>
                </a:lnTo>
                <a:lnTo>
                  <a:pt x="96900" y="696594"/>
                </a:lnTo>
                <a:lnTo>
                  <a:pt x="115172" y="691456"/>
                </a:lnTo>
                <a:lnTo>
                  <a:pt x="104909" y="654837"/>
                </a:lnTo>
                <a:close/>
              </a:path>
              <a:path w="2444115" h="728345">
                <a:moveTo>
                  <a:pt x="115172" y="691456"/>
                </a:moveTo>
                <a:lnTo>
                  <a:pt x="96900" y="696594"/>
                </a:lnTo>
                <a:lnTo>
                  <a:pt x="116612" y="696594"/>
                </a:lnTo>
                <a:lnTo>
                  <a:pt x="115172" y="691456"/>
                </a:lnTo>
                <a:close/>
              </a:path>
              <a:path w="2444115" h="728345">
                <a:moveTo>
                  <a:pt x="2433192" y="0"/>
                </a:moveTo>
                <a:lnTo>
                  <a:pt x="104909" y="654837"/>
                </a:lnTo>
                <a:lnTo>
                  <a:pt x="115172" y="691456"/>
                </a:lnTo>
                <a:lnTo>
                  <a:pt x="2443607" y="36575"/>
                </a:lnTo>
                <a:lnTo>
                  <a:pt x="243319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3566" y="2082546"/>
            <a:ext cx="38925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Introduction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3200" dirty="0"/>
              <a:t>Some</a:t>
            </a:r>
            <a:r>
              <a:rPr sz="3200" spc="-50" dirty="0"/>
              <a:t> </a:t>
            </a:r>
            <a:r>
              <a:rPr sz="3200" dirty="0"/>
              <a:t>HTML</a:t>
            </a:r>
            <a:r>
              <a:rPr sz="3200" spc="-40" dirty="0"/>
              <a:t> </a:t>
            </a:r>
            <a:r>
              <a:rPr sz="3200" spc="-10" dirty="0"/>
              <a:t>elements</a:t>
            </a:r>
            <a:endParaRPr sz="320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(to</a:t>
            </a:r>
            <a:r>
              <a:rPr sz="1600" spc="-20" dirty="0"/>
              <a:t> </a:t>
            </a:r>
            <a:r>
              <a:rPr sz="1600" dirty="0"/>
              <a:t>place</a:t>
            </a:r>
            <a:r>
              <a:rPr sz="1600" spc="-25" dirty="0"/>
              <a:t> </a:t>
            </a:r>
            <a:r>
              <a:rPr sz="1600" dirty="0"/>
              <a:t>within</a:t>
            </a:r>
            <a:r>
              <a:rPr sz="1600" spc="-25" dirty="0"/>
              <a:t> </a:t>
            </a:r>
            <a:r>
              <a:rPr sz="1600" b="1" spc="-10" dirty="0">
                <a:latin typeface="Calibri"/>
                <a:cs typeface="Calibri"/>
              </a:rPr>
              <a:t>&lt;body&gt;</a:t>
            </a:r>
            <a:r>
              <a:rPr sz="1600" spc="-10" dirty="0"/>
              <a:t>)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4650" y="1365250"/>
          <a:ext cx="8547100" cy="479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5" dirty="0">
                          <a:latin typeface="Calibri"/>
                          <a:cs typeface="Calibri"/>
                        </a:rPr>
                        <a:t>Top-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level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heading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8509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h1,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h2,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...</a:t>
                      </a:r>
                      <a:r>
                        <a:rPr sz="18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h6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30"/>
                        </a:spcBef>
                        <a:tabLst>
                          <a:tab pos="2298700" algn="l"/>
                        </a:tabLst>
                      </a:pPr>
                      <a:r>
                        <a:rPr sz="1800" b="1" spc="-10" dirty="0">
                          <a:latin typeface="Consolas"/>
                          <a:cs typeface="Consolas"/>
                        </a:rPr>
                        <a:t>&lt;h1&gt;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Headline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&lt;/h1&gt;</a:t>
                      </a:r>
                      <a:r>
                        <a:rPr sz="1800" b="1" dirty="0">
                          <a:latin typeface="Consolas"/>
                          <a:cs typeface="Consolas"/>
                        </a:rPr>
                        <a:t>	</a:t>
                      </a:r>
                      <a:r>
                        <a:rPr sz="1800" b="1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which</a:t>
                      </a:r>
                      <a:r>
                        <a:rPr sz="1800" b="1" spc="-3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one</a:t>
                      </a:r>
                      <a:r>
                        <a:rPr sz="1800" b="1" spc="-3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is</a:t>
                      </a:r>
                      <a:r>
                        <a:rPr sz="1800" b="1" spc="-2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larger?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35"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Paragraph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&lt;p&gt;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1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cat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sat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on</a:t>
                      </a:r>
                      <a:r>
                        <a:rPr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mat.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&lt;/p&gt;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Line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break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155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First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line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&lt;br/&gt;</a:t>
                      </a:r>
                      <a:endParaRPr sz="18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ts val="215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Second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line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435"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Image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&lt;img</a:t>
                      </a:r>
                      <a:r>
                        <a:rPr sz="1800" b="1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dirty="0">
                          <a:latin typeface="Consolas"/>
                          <a:cs typeface="Consolas"/>
                        </a:rPr>
                        <a:t>src="me.png"</a:t>
                      </a:r>
                      <a:r>
                        <a:rPr sz="1800" b="1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25" dirty="0">
                          <a:latin typeface="Consolas"/>
                          <a:cs typeface="Consolas"/>
                        </a:rPr>
                        <a:t>/&gt;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435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Link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&lt;a</a:t>
                      </a:r>
                      <a:r>
                        <a:rPr sz="1800" b="1" spc="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href="google.com"&gt;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click</a:t>
                      </a:r>
                      <a:r>
                        <a:rPr sz="18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here!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&lt;/a&gt;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435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Strong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(bold)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dirty="0">
                          <a:latin typeface="Consolas"/>
                          <a:cs typeface="Consolas"/>
                        </a:rPr>
                        <a:t>&lt;strong&gt;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BOLD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&lt;/strong&gt;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Emphasis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(italic)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My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research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field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onsolas"/>
                          <a:cs typeface="Consolas"/>
                        </a:rPr>
                        <a:t>&lt;em&gt;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machine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1800" b="1" dirty="0">
                          <a:latin typeface="Consolas"/>
                          <a:cs typeface="Consolas"/>
                        </a:rPr>
                        <a:t>&lt;/em&gt;</a:t>
                      </a:r>
                      <a:r>
                        <a:rPr sz="1800" b="1" spc="-7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and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&lt;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em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&gt;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computer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vision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&lt;</a:t>
                      </a:r>
                      <a:r>
                        <a:rPr sz="1800" b="1" spc="-10" dirty="0">
                          <a:latin typeface="Consolas"/>
                          <a:cs typeface="Consolas"/>
                        </a:rPr>
                        <a:t>/em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Horizontal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rule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155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My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Bio: …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latin typeface="Consolas"/>
                          <a:cs typeface="Consolas"/>
                        </a:rPr>
                        <a:t>&lt;hr&gt;</a:t>
                      </a:r>
                      <a:endParaRPr sz="1800">
                        <a:latin typeface="Consolas"/>
                        <a:cs typeface="Consolas"/>
                      </a:endParaRPr>
                    </a:p>
                    <a:p>
                      <a:pPr marL="91440">
                        <a:lnSpc>
                          <a:spcPts val="215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My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Publications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-10" dirty="0"/>
              <a:t> </a:t>
            </a:r>
            <a:r>
              <a:rPr dirty="0"/>
              <a:t>HTML</a:t>
            </a:r>
            <a:r>
              <a:rPr spc="-35" dirty="0"/>
              <a:t> </a:t>
            </a:r>
            <a:r>
              <a:rPr spc="-10" dirty="0"/>
              <a:t>elements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443" y="1399606"/>
            <a:ext cx="6827973" cy="47935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44167"/>
            <a:ext cx="8763000" cy="49301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HTML</a:t>
            </a:r>
            <a:r>
              <a:rPr spc="-35" dirty="0"/>
              <a:t> </a:t>
            </a:r>
            <a:r>
              <a:rPr spc="-1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50949"/>
            <a:ext cx="8535035" cy="499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element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categorised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spec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into:</a:t>
            </a:r>
            <a:endParaRPr sz="2200">
              <a:latin typeface="Calibri"/>
              <a:cs typeface="Calibri"/>
            </a:endParaRPr>
          </a:p>
          <a:p>
            <a:pPr marL="1033780" lvl="1" indent="-513715">
              <a:lnSpc>
                <a:spcPts val="2160"/>
              </a:lnSpc>
              <a:spcBef>
                <a:spcPts val="10"/>
              </a:spcBef>
              <a:buSzPct val="90000"/>
              <a:buAutoNum type="arabicPeriod"/>
              <a:tabLst>
                <a:tab pos="1033780" algn="l"/>
              </a:tabLst>
            </a:pP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block: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large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blocks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content,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height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width</a:t>
            </a:r>
            <a:endParaRPr sz="2000">
              <a:latin typeface="Calibri"/>
              <a:cs typeface="Calibri"/>
            </a:endParaRPr>
          </a:p>
          <a:p>
            <a:pPr marL="1033780">
              <a:lnSpc>
                <a:spcPts val="2160"/>
              </a:lnSpc>
            </a:pPr>
            <a:r>
              <a:rPr sz="2000" dirty="0">
                <a:solidFill>
                  <a:srgbClr val="C00000"/>
                </a:solidFill>
                <a:latin typeface="Consolas"/>
                <a:cs typeface="Consolas"/>
              </a:rPr>
              <a:t>&lt;p&gt;,</a:t>
            </a:r>
            <a:r>
              <a:rPr sz="2000" spc="-3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00000"/>
                </a:solidFill>
                <a:latin typeface="Consolas"/>
                <a:cs typeface="Consolas"/>
              </a:rPr>
              <a:t>&lt;h1&gt;,</a:t>
            </a:r>
            <a:r>
              <a:rPr sz="2000" spc="-3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00000"/>
                </a:solidFill>
                <a:latin typeface="Consolas"/>
                <a:cs typeface="Consolas"/>
              </a:rPr>
              <a:t>&lt;blockquote&gt;,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00000"/>
                </a:solidFill>
                <a:latin typeface="Consolas"/>
                <a:cs typeface="Consolas"/>
              </a:rPr>
              <a:t>&lt;ol&gt;,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00000"/>
                </a:solidFill>
                <a:latin typeface="Consolas"/>
                <a:cs typeface="Consolas"/>
              </a:rPr>
              <a:t>&lt;ul&gt;,</a:t>
            </a:r>
            <a:r>
              <a:rPr sz="2000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&lt;table&gt;</a:t>
            </a:r>
            <a:endParaRPr sz="2000">
              <a:latin typeface="Consolas"/>
              <a:cs typeface="Consolas"/>
            </a:endParaRPr>
          </a:p>
          <a:p>
            <a:pPr marL="1259205" lvl="2" indent="-332105">
              <a:lnSpc>
                <a:spcPct val="100000"/>
              </a:lnSpc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Starting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new</a:t>
            </a:r>
            <a:r>
              <a:rPr sz="20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line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Take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full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width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flows</a:t>
            </a:r>
            <a:r>
              <a:rPr sz="2000" b="1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top</a:t>
            </a:r>
            <a:r>
              <a:rPr sz="2000" b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b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bottom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height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width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block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inline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children</a:t>
            </a:r>
            <a:endParaRPr sz="2000">
              <a:latin typeface="Calibri"/>
              <a:cs typeface="Calibri"/>
            </a:endParaRPr>
          </a:p>
          <a:p>
            <a:pPr marL="984885" lvl="1" indent="-514984">
              <a:lnSpc>
                <a:spcPts val="2160"/>
              </a:lnSpc>
              <a:buSzPct val="90000"/>
              <a:buAutoNum type="arabicPeriod" startAt="2"/>
              <a:tabLst>
                <a:tab pos="984885" algn="l"/>
              </a:tabLst>
            </a:pP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inline: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small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amount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content</a:t>
            </a:r>
            <a:endParaRPr sz="2000">
              <a:latin typeface="Calibri"/>
              <a:cs typeface="Calibri"/>
            </a:endParaRPr>
          </a:p>
          <a:p>
            <a:pPr marL="984885">
              <a:lnSpc>
                <a:spcPts val="2160"/>
              </a:lnSpc>
            </a:pPr>
            <a:r>
              <a:rPr sz="2000" dirty="0">
                <a:solidFill>
                  <a:srgbClr val="C00000"/>
                </a:solidFill>
                <a:latin typeface="Consolas"/>
                <a:cs typeface="Consolas"/>
              </a:rPr>
              <a:t>&lt;a&gt;,</a:t>
            </a:r>
            <a:r>
              <a:rPr sz="2000" spc="-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C00000"/>
                </a:solidFill>
                <a:latin typeface="Consolas"/>
                <a:cs typeface="Consolas"/>
              </a:rPr>
              <a:t>&lt;em&gt;,</a:t>
            </a:r>
            <a:r>
              <a:rPr sz="2000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&lt;strong&gt;,&lt;br&gt;</a:t>
            </a:r>
            <a:endParaRPr sz="2000">
              <a:latin typeface="Consolas"/>
              <a:cs typeface="Consolas"/>
            </a:endParaRPr>
          </a:p>
          <a:p>
            <a:pPr marL="1259205" lvl="2" indent="-332105">
              <a:lnSpc>
                <a:spcPct val="100000"/>
              </a:lnSpc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Starting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within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current</a:t>
            </a:r>
            <a:r>
              <a:rPr sz="20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line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5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Cannot</a:t>
            </a:r>
            <a:r>
              <a:rPr sz="2000" b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height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width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Cannot</a:t>
            </a:r>
            <a:r>
              <a:rPr sz="2000" b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block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element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child</a:t>
            </a:r>
            <a:endParaRPr sz="2000">
              <a:latin typeface="Calibri"/>
              <a:cs typeface="Calibri"/>
            </a:endParaRPr>
          </a:p>
          <a:p>
            <a:pPr marL="1259205" lvl="2" indent="-332105">
              <a:lnSpc>
                <a:spcPts val="2160"/>
              </a:lnSpc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Cannot</a:t>
            </a:r>
            <a:r>
              <a:rPr sz="2000" b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positioned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(i.e.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properties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like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float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position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endParaRPr sz="2000">
              <a:latin typeface="Calibri"/>
              <a:cs typeface="Calibri"/>
            </a:endParaRPr>
          </a:p>
          <a:p>
            <a:pPr marL="1259205">
              <a:lnSpc>
                <a:spcPts val="216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apply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inline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elements)</a:t>
            </a:r>
            <a:endParaRPr sz="2000">
              <a:latin typeface="Calibri"/>
              <a:cs typeface="Calibri"/>
            </a:endParaRPr>
          </a:p>
          <a:p>
            <a:pPr marL="984885" lvl="1" indent="-514984">
              <a:lnSpc>
                <a:spcPct val="100000"/>
              </a:lnSpc>
              <a:buSzPct val="90000"/>
              <a:buAutoNum type="arabicPeriod" startAt="3"/>
              <a:tabLst>
                <a:tab pos="984885" algn="l"/>
              </a:tabLst>
            </a:pP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inline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block: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inline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content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height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width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&lt;img&gt;</a:t>
            </a:r>
            <a:endParaRPr sz="2000">
              <a:latin typeface="Consolas"/>
              <a:cs typeface="Consolas"/>
            </a:endParaRPr>
          </a:p>
          <a:p>
            <a:pPr marL="984885" lvl="1" indent="-514984">
              <a:lnSpc>
                <a:spcPts val="2160"/>
              </a:lnSpc>
              <a:buSzPct val="90000"/>
              <a:buAutoNum type="arabicPeriod" startAt="3"/>
              <a:tabLst>
                <a:tab pos="984885" algn="l"/>
              </a:tabLst>
            </a:pP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metadata: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page,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usually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visible</a:t>
            </a:r>
            <a:endParaRPr sz="2000">
              <a:latin typeface="Calibri"/>
              <a:cs typeface="Calibri"/>
            </a:endParaRPr>
          </a:p>
          <a:p>
            <a:pPr marL="984885">
              <a:lnSpc>
                <a:spcPts val="2160"/>
              </a:lnSpc>
            </a:pPr>
            <a:r>
              <a:rPr sz="2000" dirty="0">
                <a:solidFill>
                  <a:srgbClr val="C00000"/>
                </a:solidFill>
                <a:latin typeface="Consolas"/>
                <a:cs typeface="Consolas"/>
              </a:rPr>
              <a:t>&lt;title&gt;,</a:t>
            </a:r>
            <a:r>
              <a:rPr sz="2000" spc="-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onsolas"/>
                <a:cs typeface="Consolas"/>
              </a:rPr>
              <a:t>&lt;meta&gt;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Head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097732"/>
            <a:ext cx="8500745" cy="33566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where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we: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59"/>
              </a:spcBef>
              <a:buSzPct val="89473"/>
              <a:buFont typeface="Wingdings"/>
              <a:buChar char=""/>
              <a:tabLst>
                <a:tab pos="862965" algn="l"/>
              </a:tabLst>
            </a:pP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put</a:t>
            </a:r>
            <a:r>
              <a:rPr sz="19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9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itself</a:t>
            </a:r>
            <a:r>
              <a:rPr sz="19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(called</a:t>
            </a:r>
            <a:r>
              <a:rPr sz="19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metadata)</a:t>
            </a:r>
            <a:endParaRPr sz="1900">
              <a:latin typeface="Calibri"/>
              <a:cs typeface="Calibri"/>
            </a:endParaRPr>
          </a:p>
          <a:p>
            <a:pPr marL="862965" marR="294640" lvl="1" indent="-393700">
              <a:lnSpc>
                <a:spcPct val="100000"/>
              </a:lnSpc>
              <a:spcBef>
                <a:spcPts val="459"/>
              </a:spcBef>
              <a:buSzPct val="89473"/>
              <a:buFont typeface="Wingdings"/>
              <a:buChar char=""/>
              <a:tabLst>
                <a:tab pos="862965" algn="l"/>
              </a:tabLst>
            </a:pP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connect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19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resources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like</a:t>
            </a:r>
            <a:r>
              <a:rPr sz="19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scripts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files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part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19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9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endParaRPr sz="19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90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important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&lt;head&gt;</a:t>
            </a:r>
            <a:r>
              <a:rPr sz="2000" spc="-6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tags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always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first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tags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after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&lt;html&gt;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order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browsers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expect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endParaRPr sz="2000">
              <a:latin typeface="Calibri"/>
              <a:cs typeface="Calibri"/>
            </a:endParaRPr>
          </a:p>
          <a:p>
            <a:pPr marL="355600" marR="51435" indent="-342900">
              <a:lnSpc>
                <a:spcPct val="100000"/>
              </a:lnSpc>
              <a:spcBef>
                <a:spcPts val="565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Add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meta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tags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inside our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head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give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title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keywords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description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,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details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59"/>
              </a:spcBef>
              <a:buSzPct val="89473"/>
              <a:buFont typeface="Wingdings"/>
              <a:buChar char=""/>
              <a:tabLst>
                <a:tab pos="862965" algn="l"/>
              </a:tabLst>
            </a:pP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These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pieces</a:t>
            </a:r>
            <a:r>
              <a:rPr sz="19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9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sz="19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help</a:t>
            </a:r>
            <a:r>
              <a:rPr sz="19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user</a:t>
            </a:r>
            <a:r>
              <a:rPr sz="19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9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bots</a:t>
            </a:r>
            <a:r>
              <a:rPr sz="19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understand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what</a:t>
            </a:r>
            <a:r>
              <a:rPr sz="19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9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endParaRPr sz="19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  <a:spcBef>
                <a:spcPts val="5"/>
              </a:spcBef>
            </a:pP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9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4495800"/>
            <a:ext cx="5611367" cy="1905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45" dirty="0"/>
              <a:t> </a:t>
            </a:r>
            <a:r>
              <a:rPr spc="-10" dirty="0"/>
              <a:t>attributes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387411"/>
            <a:ext cx="8638540" cy="434911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Most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compulsory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and/or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optional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59B0C"/>
                </a:solidFill>
                <a:latin typeface="Calibri"/>
                <a:cs typeface="Calibri"/>
              </a:rPr>
              <a:t>attributes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Attributes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provide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additional</a:t>
            </a:r>
            <a:r>
              <a:rPr sz="2400" b="1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information</a:t>
            </a:r>
            <a:r>
              <a:rPr sz="2400" b="1" spc="-5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element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Attributes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always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specified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in</a:t>
            </a:r>
            <a:r>
              <a:rPr sz="2400" b="1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the</a:t>
            </a:r>
            <a:r>
              <a:rPr sz="2400" b="1" spc="-2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start</a:t>
            </a:r>
            <a:r>
              <a:rPr sz="2400" b="1" spc="-3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B59B0C"/>
                </a:solidFill>
                <a:latin typeface="Calibri"/>
                <a:cs typeface="Calibri"/>
              </a:rPr>
              <a:t>tag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attribute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specified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name</a:t>
            </a:r>
            <a:r>
              <a:rPr sz="24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value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):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2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name="value"</a:t>
            </a:r>
            <a:r>
              <a:rPr sz="2000" spc="-7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name='value'</a:t>
            </a:r>
            <a:endParaRPr sz="2000">
              <a:latin typeface="Courier New"/>
              <a:cs typeface="Courier New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name=value</a:t>
            </a:r>
            <a:r>
              <a:rPr sz="2000" spc="-75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also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allowed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if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does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contain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space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  <a:spcBef>
                <a:spcPts val="85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"'`=&lt;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&gt;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quotes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identify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what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belongs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attribute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2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&lt;html</a:t>
            </a:r>
            <a:r>
              <a:rPr sz="2000" spc="-4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lang="en"&gt;</a:t>
            </a:r>
            <a:r>
              <a:rPr sz="2000" spc="-75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lang</a:t>
            </a:r>
            <a:r>
              <a:rPr sz="2000" spc="-7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defines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language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used)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&lt;meta</a:t>
            </a:r>
            <a:r>
              <a:rPr sz="2000" spc="3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charset="UTF-</a:t>
            </a:r>
            <a:r>
              <a:rPr sz="2000" spc="-25" dirty="0">
                <a:solidFill>
                  <a:srgbClr val="404040"/>
                </a:solidFill>
                <a:latin typeface="Courier New"/>
                <a:cs typeface="Courier New"/>
              </a:rPr>
              <a:t>8"&gt;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45" dirty="0"/>
              <a:t> </a:t>
            </a:r>
            <a:r>
              <a:rPr spc="-10" dirty="0"/>
              <a:t>facts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2046986"/>
            <a:ext cx="8249284" cy="391032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Comments</a:t>
            </a:r>
            <a:r>
              <a:rPr sz="2400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in</a:t>
            </a:r>
            <a:r>
              <a:rPr sz="2400" spc="-20" dirty="0">
                <a:solidFill>
                  <a:srgbClr val="B59B0C"/>
                </a:solidFill>
                <a:latin typeface="Calibri"/>
                <a:cs typeface="Calibri"/>
              </a:rPr>
              <a:t> HTML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2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&lt;!-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-</a:t>
            </a:r>
            <a:r>
              <a:rPr sz="20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Comments</a:t>
            </a:r>
            <a:r>
              <a:rPr sz="20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are</a:t>
            </a:r>
            <a:r>
              <a:rPr sz="20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here.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 --</a:t>
            </a:r>
            <a:r>
              <a:rPr sz="2000" spc="-50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endParaRPr sz="2000">
              <a:latin typeface="Courier New"/>
              <a:cs typeface="Courier New"/>
            </a:endParaRPr>
          </a:p>
          <a:p>
            <a:pPr marL="355600" marR="5080" indent="-342900">
              <a:lnSpc>
                <a:spcPct val="100000"/>
              </a:lnSpc>
              <a:spcBef>
                <a:spcPts val="63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file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extension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either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“htm”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“html”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differences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apart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fact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host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expect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index.html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index.htm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case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insensitive</a:t>
            </a:r>
            <a:endParaRPr sz="2400">
              <a:latin typeface="Calibri"/>
              <a:cs typeface="Calibri"/>
            </a:endParaRPr>
          </a:p>
          <a:p>
            <a:pPr marL="355600" marR="200025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code,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continuous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spaces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count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one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space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line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breaks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treated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spaces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spaces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(recall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&amp;nbsp;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Header,</a:t>
            </a:r>
            <a:r>
              <a:rPr spc="-30" dirty="0"/>
              <a:t> </a:t>
            </a:r>
            <a:r>
              <a:rPr spc="-10" dirty="0"/>
              <a:t>Footer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3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/>
              <a:t>The</a:t>
            </a:r>
            <a:r>
              <a:rPr spc="-30" dirty="0"/>
              <a:t> </a:t>
            </a:r>
            <a:r>
              <a:rPr dirty="0"/>
              <a:t>header</a:t>
            </a:r>
            <a:r>
              <a:rPr spc="-4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footer</a:t>
            </a:r>
            <a:r>
              <a:rPr spc="-30" dirty="0"/>
              <a:t> </a:t>
            </a:r>
            <a:r>
              <a:rPr dirty="0"/>
              <a:t>tags</a:t>
            </a:r>
            <a:r>
              <a:rPr spc="-30" dirty="0"/>
              <a:t> </a:t>
            </a:r>
            <a:r>
              <a:rPr dirty="0"/>
              <a:t>are</a:t>
            </a:r>
            <a:r>
              <a:rPr spc="-40" dirty="0"/>
              <a:t> </a:t>
            </a:r>
            <a:r>
              <a:rPr dirty="0"/>
              <a:t>new</a:t>
            </a:r>
            <a:r>
              <a:rPr spc="-40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spc="-10" dirty="0"/>
              <a:t>HTML5.</a:t>
            </a:r>
          </a:p>
          <a:p>
            <a:pPr marL="355600" marR="734060" indent="-342900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/>
              <a:t>They</a:t>
            </a:r>
            <a:r>
              <a:rPr spc="-15" dirty="0"/>
              <a:t> </a:t>
            </a:r>
            <a:r>
              <a:rPr dirty="0"/>
              <a:t>were</a:t>
            </a:r>
            <a:r>
              <a:rPr spc="-15" dirty="0"/>
              <a:t> </a:t>
            </a:r>
            <a:r>
              <a:rPr dirty="0"/>
              <a:t>added</a:t>
            </a:r>
            <a:r>
              <a:rPr spc="-35" dirty="0"/>
              <a:t> </a:t>
            </a:r>
            <a:r>
              <a:rPr dirty="0"/>
              <a:t>due</a:t>
            </a:r>
            <a:r>
              <a:rPr spc="-3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volume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sites</a:t>
            </a:r>
            <a:r>
              <a:rPr spc="-25" dirty="0"/>
              <a:t> </a:t>
            </a:r>
            <a:r>
              <a:rPr dirty="0"/>
              <a:t>that</a:t>
            </a:r>
            <a:r>
              <a:rPr spc="-35" dirty="0"/>
              <a:t> </a:t>
            </a:r>
            <a:r>
              <a:rPr dirty="0"/>
              <a:t>define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top</a:t>
            </a:r>
            <a:r>
              <a:rPr spc="-30" dirty="0"/>
              <a:t> </a:t>
            </a:r>
            <a:r>
              <a:rPr spc="-25" dirty="0"/>
              <a:t>and </a:t>
            </a:r>
            <a:r>
              <a:rPr dirty="0"/>
              <a:t>bottom</a:t>
            </a:r>
            <a:r>
              <a:rPr spc="-45" dirty="0"/>
              <a:t> </a:t>
            </a:r>
            <a:r>
              <a:rPr dirty="0"/>
              <a:t>section</a:t>
            </a:r>
            <a:r>
              <a:rPr spc="-6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their</a:t>
            </a:r>
            <a:r>
              <a:rPr spc="-55" dirty="0"/>
              <a:t> </a:t>
            </a:r>
            <a:r>
              <a:rPr spc="-10" dirty="0"/>
              <a:t>pages.</a:t>
            </a: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/>
              <a:t>Allowing</a:t>
            </a:r>
            <a:r>
              <a:rPr spc="-50" dirty="0"/>
              <a:t> </a:t>
            </a:r>
            <a:r>
              <a:rPr dirty="0"/>
              <a:t>these</a:t>
            </a:r>
            <a:r>
              <a:rPr spc="-15" dirty="0"/>
              <a:t> </a:t>
            </a:r>
            <a:r>
              <a:rPr dirty="0"/>
              <a:t>tags</a:t>
            </a:r>
            <a:r>
              <a:rPr spc="-40" dirty="0"/>
              <a:t> </a:t>
            </a:r>
            <a:r>
              <a:rPr dirty="0"/>
              <a:t>makes</a:t>
            </a:r>
            <a:r>
              <a:rPr spc="-20" dirty="0"/>
              <a:t> </a:t>
            </a:r>
            <a:r>
              <a:rPr dirty="0"/>
              <a:t>it</a:t>
            </a:r>
            <a:r>
              <a:rPr spc="-45" dirty="0"/>
              <a:t> </a:t>
            </a:r>
            <a:r>
              <a:rPr dirty="0"/>
              <a:t>easier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define</a:t>
            </a:r>
            <a:r>
              <a:rPr spc="-4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find</a:t>
            </a:r>
            <a:r>
              <a:rPr spc="-50" dirty="0"/>
              <a:t> </a:t>
            </a:r>
            <a:r>
              <a:rPr dirty="0"/>
              <a:t>those</a:t>
            </a:r>
            <a:r>
              <a:rPr spc="-20" dirty="0"/>
              <a:t> </a:t>
            </a:r>
            <a:r>
              <a:rPr dirty="0"/>
              <a:t>parts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25" dirty="0"/>
              <a:t>the</a:t>
            </a:r>
          </a:p>
          <a:p>
            <a:pPr marL="355600">
              <a:lnSpc>
                <a:spcPct val="100000"/>
              </a:lnSpc>
            </a:pPr>
            <a:r>
              <a:rPr spc="-10" dirty="0"/>
              <a:t>layout.</a:t>
            </a: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header</a:t>
            </a:r>
            <a:r>
              <a:rPr spc="-4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footer</a:t>
            </a:r>
            <a:r>
              <a:rPr spc="-30" dirty="0"/>
              <a:t> </a:t>
            </a:r>
            <a:r>
              <a:rPr dirty="0"/>
              <a:t>should</a:t>
            </a:r>
            <a:r>
              <a:rPr spc="-65" dirty="0"/>
              <a:t> </a:t>
            </a:r>
            <a:r>
              <a:rPr dirty="0"/>
              <a:t>be</a:t>
            </a:r>
            <a:r>
              <a:rPr spc="-45" dirty="0"/>
              <a:t> </a:t>
            </a:r>
            <a:r>
              <a:rPr dirty="0"/>
              <a:t>nested</a:t>
            </a:r>
            <a:r>
              <a:rPr spc="-35" dirty="0"/>
              <a:t> </a:t>
            </a:r>
            <a:r>
              <a:rPr dirty="0"/>
              <a:t>within</a:t>
            </a:r>
            <a:r>
              <a:rPr spc="-45" dirty="0"/>
              <a:t> </a:t>
            </a:r>
            <a:r>
              <a:rPr dirty="0"/>
              <a:t>your</a:t>
            </a:r>
            <a:r>
              <a:rPr spc="-45" dirty="0"/>
              <a:t> </a:t>
            </a:r>
            <a:r>
              <a:rPr dirty="0"/>
              <a:t>body</a:t>
            </a:r>
            <a:r>
              <a:rPr spc="-35" dirty="0"/>
              <a:t> </a:t>
            </a:r>
            <a:r>
              <a:rPr spc="-20" dirty="0"/>
              <a:t>tags</a:t>
            </a: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/>
              <a:t>For</a:t>
            </a:r>
            <a:r>
              <a:rPr spc="-30" dirty="0"/>
              <a:t> </a:t>
            </a:r>
            <a:r>
              <a:rPr dirty="0"/>
              <a:t>our</a:t>
            </a:r>
            <a:r>
              <a:rPr spc="-30" dirty="0"/>
              <a:t> </a:t>
            </a:r>
            <a:r>
              <a:rPr dirty="0"/>
              <a:t>example,</a:t>
            </a:r>
            <a:r>
              <a:rPr spc="-1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put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screen</a:t>
            </a:r>
            <a:r>
              <a:rPr spc="-30" dirty="0"/>
              <a:t> </a:t>
            </a:r>
            <a:r>
              <a:rPr dirty="0"/>
              <a:t>title</a:t>
            </a:r>
            <a:r>
              <a:rPr spc="-1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our</a:t>
            </a:r>
            <a:r>
              <a:rPr spc="-30" dirty="0"/>
              <a:t> </a:t>
            </a:r>
            <a:r>
              <a:rPr dirty="0"/>
              <a:t>header</a:t>
            </a:r>
            <a:r>
              <a:rPr spc="-3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10" dirty="0"/>
              <a:t>copyright</a:t>
            </a:r>
          </a:p>
          <a:p>
            <a:pPr marL="355600">
              <a:lnSpc>
                <a:spcPct val="100000"/>
              </a:lnSpc>
            </a:pPr>
            <a:r>
              <a:rPr dirty="0"/>
              <a:t>in</a:t>
            </a:r>
            <a:r>
              <a:rPr spc="-20" dirty="0"/>
              <a:t> </a:t>
            </a:r>
            <a:r>
              <a:rPr dirty="0"/>
              <a:t>our </a:t>
            </a:r>
            <a:r>
              <a:rPr spc="-10" dirty="0"/>
              <a:t>footer: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4267200"/>
            <a:ext cx="3922776" cy="1991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1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65" dirty="0"/>
              <a:t> </a:t>
            </a:r>
            <a:r>
              <a:rPr dirty="0"/>
              <a:t>tags:</a:t>
            </a:r>
            <a:r>
              <a:rPr spc="-40" dirty="0"/>
              <a:t> </a:t>
            </a:r>
            <a:r>
              <a:rPr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477612"/>
            <a:ext cx="5977255" cy="28416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rdered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l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ist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20" dirty="0">
                <a:solidFill>
                  <a:srgbClr val="404040"/>
                </a:solidFill>
                <a:latin typeface="Courier New"/>
                <a:cs typeface="Courier New"/>
              </a:rPr>
              <a:t>&lt;ol&gt;</a:t>
            </a:r>
            <a:endParaRPr sz="2000">
              <a:latin typeface="Courier New"/>
              <a:cs typeface="Courier New"/>
            </a:endParaRPr>
          </a:p>
          <a:p>
            <a:pPr marL="14725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&lt;li&gt;Item</a:t>
            </a:r>
            <a:r>
              <a:rPr sz="2000" spc="-4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1&lt;/li&gt;</a:t>
            </a:r>
            <a:endParaRPr sz="2000">
              <a:latin typeface="Courier New"/>
              <a:cs typeface="Courier New"/>
            </a:endParaRPr>
          </a:p>
          <a:p>
            <a:pPr marL="14725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&lt;li&gt;Item</a:t>
            </a:r>
            <a:r>
              <a:rPr sz="2000" spc="-4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2&lt;/li&gt;</a:t>
            </a:r>
            <a:endParaRPr sz="2000">
              <a:latin typeface="Courier New"/>
              <a:cs typeface="Courier New"/>
            </a:endParaRPr>
          </a:p>
          <a:p>
            <a:pPr marL="1472565">
              <a:lnSpc>
                <a:spcPct val="100000"/>
              </a:lnSpc>
            </a:pPr>
            <a:r>
              <a:rPr sz="2000" spc="-25" dirty="0">
                <a:solidFill>
                  <a:srgbClr val="404040"/>
                </a:solidFill>
                <a:latin typeface="Courier New"/>
                <a:cs typeface="Courier New"/>
              </a:rPr>
              <a:t>...</a:t>
            </a:r>
            <a:endParaRPr sz="20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&lt;/ol&gt;</a:t>
            </a:r>
            <a:endParaRPr sz="2000">
              <a:latin typeface="Courier New"/>
              <a:cs typeface="Courier New"/>
            </a:endParaRPr>
          </a:p>
          <a:p>
            <a:pPr marL="862965" lvl="1" indent="-393065">
              <a:lnSpc>
                <a:spcPct val="100000"/>
              </a:lnSpc>
              <a:spcBef>
                <a:spcPts val="50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li</a:t>
            </a:r>
            <a:r>
              <a:rPr sz="2000" spc="-7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l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ist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i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tem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30"/>
              </a:spcBef>
              <a:buClr>
                <a:srgbClr val="404040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https://www.w3schools.com/tags/tag_ol.asp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1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65" dirty="0"/>
              <a:t> </a:t>
            </a:r>
            <a:r>
              <a:rPr dirty="0"/>
              <a:t>tags:</a:t>
            </a:r>
            <a:r>
              <a:rPr spc="-40" dirty="0"/>
              <a:t> </a:t>
            </a:r>
            <a:r>
              <a:rPr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477612"/>
            <a:ext cx="7851775" cy="24593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u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nordered</a:t>
            </a:r>
            <a:r>
              <a:rPr sz="24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l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ist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20" dirty="0">
                <a:solidFill>
                  <a:srgbClr val="404040"/>
                </a:solidFill>
                <a:latin typeface="Courier New"/>
                <a:cs typeface="Courier New"/>
              </a:rPr>
              <a:t>&lt;ul&gt;</a:t>
            </a:r>
            <a:endParaRPr sz="2000">
              <a:latin typeface="Courier New"/>
              <a:cs typeface="Courier New"/>
            </a:endParaRPr>
          </a:p>
          <a:p>
            <a:pPr marL="14725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&lt;li&gt;Item</a:t>
            </a:r>
            <a:r>
              <a:rPr sz="2000" spc="-4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1&lt;/li&gt;</a:t>
            </a:r>
            <a:endParaRPr sz="2000">
              <a:latin typeface="Courier New"/>
              <a:cs typeface="Courier New"/>
            </a:endParaRPr>
          </a:p>
          <a:p>
            <a:pPr marL="14725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&lt;li&gt;Item</a:t>
            </a:r>
            <a:r>
              <a:rPr sz="2000" spc="-4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2&lt;/li&gt;</a:t>
            </a:r>
            <a:endParaRPr sz="20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000" spc="-25" dirty="0">
                <a:solidFill>
                  <a:srgbClr val="404040"/>
                </a:solidFill>
                <a:latin typeface="Courier New"/>
                <a:cs typeface="Courier New"/>
              </a:rPr>
              <a:t>...</a:t>
            </a:r>
            <a:endParaRPr sz="20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&lt;/ul&gt;</a:t>
            </a:r>
            <a:endParaRPr sz="20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Clr>
                <a:srgbClr val="404040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3"/>
              </a:rPr>
              <a:t>https://www.w3schools.com/tags/tag_ol.asp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Today’s</a:t>
            </a:r>
            <a:r>
              <a:rPr spc="-35" dirty="0"/>
              <a:t> </a:t>
            </a: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28941"/>
            <a:ext cx="5727065" cy="507682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9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3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me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Module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learning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 outcomes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Module</a:t>
            </a:r>
            <a:r>
              <a:rPr sz="3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general</a:t>
            </a:r>
            <a:r>
              <a:rPr sz="3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Module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content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Introduction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3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internet</a:t>
            </a:r>
            <a:r>
              <a:rPr sz="3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systems</a:t>
            </a:r>
            <a:endParaRPr sz="3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90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Web,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50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spc="-20" dirty="0">
                <a:solidFill>
                  <a:srgbClr val="404040"/>
                </a:solidFill>
                <a:latin typeface="Calibri"/>
                <a:cs typeface="Calibri"/>
              </a:rPr>
              <a:t>Front-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end</a:t>
            </a:r>
            <a:endParaRPr sz="3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90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75"/>
              </a:spcBef>
              <a:buSzPct val="89285"/>
              <a:buFont typeface="Wingdings"/>
              <a:buChar char=""/>
              <a:tabLst>
                <a:tab pos="8629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Encoding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1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65" dirty="0"/>
              <a:t> </a:t>
            </a:r>
            <a:r>
              <a:rPr dirty="0"/>
              <a:t>tags:</a:t>
            </a:r>
            <a:r>
              <a:rPr spc="-40" dirty="0"/>
              <a:t> </a:t>
            </a:r>
            <a:r>
              <a:rPr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477612"/>
            <a:ext cx="7851775" cy="30689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escription</a:t>
            </a:r>
            <a:r>
              <a:rPr sz="24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l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ist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20" dirty="0">
                <a:solidFill>
                  <a:srgbClr val="404040"/>
                </a:solidFill>
                <a:latin typeface="Courier New"/>
                <a:cs typeface="Courier New"/>
              </a:rPr>
              <a:t>&lt;dl&gt;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&lt;dt&gt;item1&lt;/dt&gt;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&lt;dd&gt;dscrp1&lt;/dd&gt;</a:t>
            </a:r>
            <a:endParaRPr sz="2000">
              <a:latin typeface="Courier New"/>
              <a:cs typeface="Courier New"/>
            </a:endParaRPr>
          </a:p>
          <a:p>
            <a:pPr marL="12319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&lt;dt&gt;item2&lt;/dt&gt;</a:t>
            </a:r>
            <a:endParaRPr sz="20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&lt;dd&gt;dscrp2&lt;/dd&gt;</a:t>
            </a:r>
            <a:endParaRPr sz="2000">
              <a:latin typeface="Courier New"/>
              <a:cs typeface="Courier New"/>
            </a:endParaRPr>
          </a:p>
          <a:p>
            <a:pPr marL="774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&lt;/dl&gt;</a:t>
            </a:r>
            <a:endParaRPr sz="20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Clr>
                <a:srgbClr val="404040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3"/>
              </a:rPr>
              <a:t>https://www.w3schools.com/tags/tag_dl.asp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32661"/>
            <a:ext cx="8399780" cy="278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465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Tables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method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formatting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content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page,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and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very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concept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spreadsheet</a:t>
            </a:r>
            <a:endParaRPr sz="2400">
              <a:latin typeface="Calibri"/>
              <a:cs typeface="Calibri"/>
            </a:endParaRPr>
          </a:p>
          <a:p>
            <a:pPr marL="355600" marR="283210" indent="-34290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create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table,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first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need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define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beginning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end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tags: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&lt;table&gt;&lt;/table&gt;</a:t>
            </a:r>
            <a:endParaRPr sz="20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56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Adding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row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&lt;tr&gt;,</a:t>
            </a:r>
            <a:r>
              <a:rPr sz="2400" spc="-6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Add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table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heading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ourier New"/>
                <a:cs typeface="Courier New"/>
              </a:rPr>
              <a:t>&lt;th&gt;</a:t>
            </a:r>
            <a:endParaRPr sz="24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540"/>
              </a:spcBef>
              <a:buClr>
                <a:srgbClr val="404040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2"/>
              </a:rPr>
              <a:t>https://www.w3schools.com/tags/tag_table.asp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44167"/>
            <a:ext cx="8763000" cy="49301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30" dirty="0"/>
              <a:t> </a:t>
            </a:r>
            <a:r>
              <a:rPr dirty="0"/>
              <a:t>tag: </a:t>
            </a:r>
            <a:r>
              <a:rPr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&lt;iframe&gt;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553325"/>
            <a:ext cx="8595360" cy="42233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Basic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862965" marR="901065" lvl="1" indent="-393700">
              <a:lnSpc>
                <a:spcPct val="100000"/>
              </a:lnSpc>
              <a:spcBef>
                <a:spcPts val="345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&lt;iframe</a:t>
            </a:r>
            <a:r>
              <a:rPr sz="1800" spc="-8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src="..."</a:t>
            </a:r>
            <a:r>
              <a:rPr sz="1800" spc="-5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...&gt;text</a:t>
            </a:r>
            <a:r>
              <a:rPr sz="1800" spc="-6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for</a:t>
            </a:r>
            <a:r>
              <a:rPr sz="1800" spc="-6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web</a:t>
            </a:r>
            <a:r>
              <a:rPr sz="1800" spc="-5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browser</a:t>
            </a:r>
            <a:r>
              <a:rPr sz="1800" spc="-6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ourier New"/>
                <a:cs typeface="Courier New"/>
              </a:rPr>
              <a:t>without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iframe</a:t>
            </a:r>
            <a:r>
              <a:rPr sz="1800" spc="-5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ourier New"/>
                <a:cs typeface="Courier New"/>
              </a:rPr>
              <a:t>support&lt;/iframe&gt;</a:t>
            </a:r>
            <a:endParaRPr sz="1800">
              <a:latin typeface="Courier New"/>
              <a:cs typeface="Courier New"/>
            </a:endParaRPr>
          </a:p>
          <a:p>
            <a:pPr marL="354965" indent="-342265">
              <a:lnSpc>
                <a:spcPct val="100000"/>
              </a:lnSpc>
              <a:spcBef>
                <a:spcPts val="565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tag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allows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display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another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inline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(embedded)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frame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commonly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attributes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395"/>
              </a:spcBef>
              <a:buClr>
                <a:srgbClr val="404040"/>
              </a:buClr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3"/>
              </a:rPr>
              <a:t>src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URL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embedded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Clr>
                <a:srgbClr val="404040"/>
              </a:buClr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4"/>
              </a:rPr>
              <a:t>name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name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iframe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(which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target</a:t>
            </a:r>
            <a:r>
              <a:rPr sz="2000" spc="-76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attribute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&lt;a&gt;</a:t>
            </a:r>
            <a:r>
              <a:rPr sz="2000" spc="-74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element)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Clr>
                <a:srgbClr val="404040"/>
              </a:buClr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5"/>
              </a:rPr>
              <a:t>width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6"/>
              </a:rPr>
              <a:t>height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width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height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Clr>
                <a:srgbClr val="404040"/>
              </a:buClr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urier New"/>
                <a:cs typeface="Courier New"/>
                <a:hlinkClick r:id="rId7"/>
              </a:rPr>
              <a:t>frameborder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size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iframe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border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30"/>
              </a:spcBef>
              <a:buClr>
                <a:srgbClr val="404040"/>
              </a:buClr>
              <a:buFont typeface="Wingdings"/>
              <a:buChar char=""/>
              <a:tabLst>
                <a:tab pos="354965" algn="l"/>
              </a:tabLst>
            </a:pPr>
            <a:r>
              <a:rPr sz="24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8"/>
              </a:rPr>
              <a:t>https://www.w3schools.com/tags/tag_iframe.asp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2289" y="2082546"/>
            <a:ext cx="45199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End of</a:t>
            </a:r>
            <a:r>
              <a:rPr sz="6000" spc="-10" dirty="0"/>
              <a:t> </a:t>
            </a:r>
            <a:r>
              <a:rPr sz="6000" dirty="0"/>
              <a:t>Week</a:t>
            </a:r>
            <a:r>
              <a:rPr sz="6000" spc="-5" dirty="0"/>
              <a:t> </a:t>
            </a:r>
            <a:r>
              <a:rPr sz="6000" spc="-50" dirty="0"/>
              <a:t>1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0362" y="1296161"/>
            <a:ext cx="8006080" cy="1371600"/>
          </a:xfrm>
          <a:prstGeom prst="rect">
            <a:avLst/>
          </a:prstGeom>
          <a:ln w="28575">
            <a:solidFill>
              <a:srgbClr val="B59B0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870"/>
              </a:lnSpc>
            </a:pPr>
            <a:r>
              <a:rPr sz="4400" dirty="0">
                <a:solidFill>
                  <a:srgbClr val="005392"/>
                </a:solidFill>
                <a:latin typeface="Calibri"/>
                <a:cs typeface="Calibri"/>
              </a:rPr>
              <a:t>COM1025:</a:t>
            </a:r>
            <a:r>
              <a:rPr sz="4400" spc="-1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005392"/>
                </a:solidFill>
                <a:latin typeface="Calibri"/>
                <a:cs typeface="Calibri"/>
              </a:rPr>
              <a:t>Web</a:t>
            </a:r>
            <a:r>
              <a:rPr sz="4400" spc="-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400" spc="-2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endParaRPr sz="4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4400" dirty="0">
                <a:solidFill>
                  <a:srgbClr val="005392"/>
                </a:solidFill>
                <a:latin typeface="Calibri"/>
                <a:cs typeface="Calibri"/>
              </a:rPr>
              <a:t>Database</a:t>
            </a:r>
            <a:r>
              <a:rPr sz="4400" spc="-2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005392"/>
                </a:solidFill>
                <a:latin typeface="Calibri"/>
                <a:cs typeface="Calibri"/>
              </a:rPr>
              <a:t>Systems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3204" y="2652001"/>
            <a:ext cx="6845934" cy="360951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00150">
              <a:lnSpc>
                <a:spcPct val="100000"/>
              </a:lnSpc>
              <a:spcBef>
                <a:spcPts val="1485"/>
              </a:spcBef>
            </a:pPr>
            <a:r>
              <a:rPr sz="3200" dirty="0">
                <a:solidFill>
                  <a:srgbClr val="B59B0C"/>
                </a:solidFill>
                <a:latin typeface="Calibri"/>
                <a:cs typeface="Calibri"/>
              </a:rPr>
              <a:t>Computer</a:t>
            </a:r>
            <a:r>
              <a:rPr sz="3200" spc="-9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59B0C"/>
                </a:solidFill>
                <a:latin typeface="Calibri"/>
                <a:cs typeface="Calibri"/>
              </a:rPr>
              <a:t>Networking,</a:t>
            </a:r>
            <a:r>
              <a:rPr sz="3200" spc="-114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B59B0C"/>
                </a:solidFill>
                <a:latin typeface="Calibri"/>
                <a:cs typeface="Calibri"/>
              </a:rPr>
              <a:t>HTML,</a:t>
            </a:r>
            <a:r>
              <a:rPr sz="3200" spc="-9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B59B0C"/>
                </a:solidFill>
                <a:latin typeface="Calibri"/>
                <a:cs typeface="Calibri"/>
              </a:rPr>
              <a:t>CSS</a:t>
            </a:r>
            <a:endParaRPr sz="3200" dirty="0">
              <a:latin typeface="Calibri"/>
              <a:cs typeface="Calibri"/>
            </a:endParaRPr>
          </a:p>
          <a:p>
            <a:pPr marL="2540635">
              <a:lnSpc>
                <a:spcPct val="100000"/>
              </a:lnSpc>
              <a:spcBef>
                <a:spcPts val="610"/>
              </a:spcBef>
            </a:pPr>
            <a:r>
              <a:rPr sz="1400" dirty="0">
                <a:solidFill>
                  <a:srgbClr val="B59B0C"/>
                </a:solidFill>
                <a:latin typeface="Calibri"/>
                <a:cs typeface="Calibri"/>
              </a:rPr>
              <a:t>(Slides</a:t>
            </a:r>
            <a:r>
              <a:rPr sz="1400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B59B0C"/>
                </a:solidFill>
                <a:latin typeface="Calibri"/>
                <a:cs typeface="Calibri"/>
              </a:rPr>
              <a:t>credited</a:t>
            </a:r>
            <a:r>
              <a:rPr sz="1400" spc="-2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B59B0C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B59B0C"/>
                </a:solidFill>
                <a:latin typeface="Calibri"/>
                <a:cs typeface="Calibri"/>
              </a:rPr>
              <a:t>Dr.</a:t>
            </a:r>
            <a:r>
              <a:rPr sz="1400" spc="-3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B59B0C"/>
                </a:solidFill>
                <a:latin typeface="Calibri"/>
                <a:cs typeface="Calibri"/>
              </a:rPr>
              <a:t>Manos</a:t>
            </a:r>
            <a:r>
              <a:rPr sz="1400" spc="-2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B59B0C"/>
                </a:solidFill>
                <a:latin typeface="Calibri"/>
                <a:cs typeface="Calibri"/>
              </a:rPr>
              <a:t>Panaousis)</a:t>
            </a:r>
            <a:endParaRPr sz="1400" dirty="0">
              <a:latin typeface="Calibri"/>
              <a:cs typeface="Calibri"/>
            </a:endParaRPr>
          </a:p>
          <a:p>
            <a:pPr marL="12700" marR="4457700">
              <a:lnSpc>
                <a:spcPct val="240000"/>
              </a:lnSpc>
              <a:spcBef>
                <a:spcPts val="34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12700" marR="4457700">
              <a:lnSpc>
                <a:spcPct val="240000"/>
              </a:lnSpc>
              <a:spcBef>
                <a:spcPts val="345"/>
              </a:spcBef>
            </a:pPr>
            <a:endParaRPr lang="en-GB" sz="2400" spc="-10" dirty="0">
              <a:latin typeface="Calibri"/>
              <a:cs typeface="Calibri"/>
            </a:endParaRPr>
          </a:p>
          <a:p>
            <a:pPr marL="12700" marR="4457700">
              <a:lnSpc>
                <a:spcPct val="240000"/>
              </a:lnSpc>
              <a:spcBef>
                <a:spcPts val="345"/>
              </a:spcBef>
            </a:pPr>
            <a:r>
              <a:rPr sz="2400" spc="-10" dirty="0">
                <a:latin typeface="Calibri"/>
                <a:cs typeface="Calibri"/>
              </a:rPr>
              <a:t>Week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lang="en-GB" sz="2400" spc="-50" dirty="0">
                <a:latin typeface="Calibri"/>
                <a:cs typeface="Calibri"/>
              </a:rPr>
              <a:t>8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5306" y="2082546"/>
            <a:ext cx="6934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Computer</a:t>
            </a:r>
            <a:r>
              <a:rPr sz="6000" spc="-125" dirty="0"/>
              <a:t> </a:t>
            </a:r>
            <a:r>
              <a:rPr sz="6000" spc="-10" dirty="0"/>
              <a:t>Networking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From</a:t>
            </a:r>
            <a:r>
              <a:rPr spc="-2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Internet</a:t>
            </a:r>
            <a:r>
              <a:rPr spc="-4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the</a:t>
            </a:r>
            <a:r>
              <a:rPr spc="-25" dirty="0"/>
              <a:t> 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522602"/>
            <a:ext cx="4229735" cy="40982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Computers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(PCs,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servers,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laptops,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smart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phones,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tablets,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…)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particular</a:t>
            </a:r>
            <a:endParaRPr sz="2000">
              <a:latin typeface="Calibri"/>
              <a:cs typeface="Calibri"/>
            </a:endParaRPr>
          </a:p>
          <a:p>
            <a:pPr marL="1091565" marR="1085850">
              <a:lnSpc>
                <a:spcPct val="100000"/>
              </a:lnSpc>
            </a:pPr>
            <a:r>
              <a:rPr sz="20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inter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connected </a:t>
            </a:r>
            <a:r>
              <a:rPr sz="20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net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work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u="sng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net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works</a:t>
            </a:r>
            <a:endParaRPr sz="2000">
              <a:latin typeface="Calibri"/>
              <a:cs typeface="Calibri"/>
            </a:endParaRPr>
          </a:p>
          <a:p>
            <a:pPr marL="1148080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Internet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“particular”</a:t>
            </a:r>
            <a:r>
              <a:rPr sz="2400" b="1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  <a:p>
            <a:pPr marL="424180" marR="461009">
              <a:lnSpc>
                <a:spcPct val="100000"/>
              </a:lnSpc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special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networking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protocols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(TCP/IP)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23764" y="1728216"/>
            <a:ext cx="3993515" cy="3975100"/>
            <a:chOff x="4823764" y="1728216"/>
            <a:chExt cx="3993515" cy="3975100"/>
          </a:xfrm>
        </p:grpSpPr>
        <p:pic>
          <p:nvPicPr>
            <p:cNvPr id="5" name="object 5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3764" y="3633216"/>
              <a:ext cx="559612" cy="621791"/>
            </a:xfrm>
            <a:prstGeom prst="rect">
              <a:avLst/>
            </a:prstGeom>
          </p:spPr>
        </p:pic>
        <p:pic>
          <p:nvPicPr>
            <p:cNvPr id="6" name="object 6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5964" y="5081016"/>
              <a:ext cx="559612" cy="621791"/>
            </a:xfrm>
            <a:prstGeom prst="rect">
              <a:avLst/>
            </a:prstGeom>
          </p:spPr>
        </p:pic>
        <p:pic>
          <p:nvPicPr>
            <p:cNvPr id="7" name="object 7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964" y="1728216"/>
              <a:ext cx="559612" cy="621792"/>
            </a:xfrm>
            <a:prstGeom prst="rect">
              <a:avLst/>
            </a:prstGeom>
          </p:spPr>
        </p:pic>
        <p:pic>
          <p:nvPicPr>
            <p:cNvPr id="8" name="object 8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6564" y="1728216"/>
              <a:ext cx="559612" cy="621792"/>
            </a:xfrm>
            <a:prstGeom prst="rect">
              <a:avLst/>
            </a:prstGeom>
          </p:spPr>
        </p:pic>
        <p:sp>
          <p:nvSpPr>
            <p:cNvPr id="9" name="object 9">
              <a:hlinkClick r:id="rId4"/>
            </p:cNvPr>
            <p:cNvSpPr/>
            <p:nvPr/>
          </p:nvSpPr>
          <p:spPr>
            <a:xfrm>
              <a:off x="5072126" y="1746249"/>
              <a:ext cx="3744595" cy="3631565"/>
            </a:xfrm>
            <a:custGeom>
              <a:avLst/>
              <a:gdLst/>
              <a:ahLst/>
              <a:cxnLst/>
              <a:rect l="l" t="t" r="r" b="b"/>
              <a:pathLst>
                <a:path w="3744595" h="3631565">
                  <a:moveTo>
                    <a:pt x="295148" y="712978"/>
                  </a:moveTo>
                  <a:lnTo>
                    <a:pt x="265658" y="626999"/>
                  </a:lnTo>
                  <a:lnTo>
                    <a:pt x="261874" y="615950"/>
                  </a:lnTo>
                  <a:lnTo>
                    <a:pt x="196088" y="690118"/>
                  </a:lnTo>
                  <a:lnTo>
                    <a:pt x="193802" y="692658"/>
                  </a:lnTo>
                  <a:lnTo>
                    <a:pt x="194056" y="696722"/>
                  </a:lnTo>
                  <a:lnTo>
                    <a:pt x="196723" y="699008"/>
                  </a:lnTo>
                  <a:lnTo>
                    <a:pt x="199263" y="701421"/>
                  </a:lnTo>
                  <a:lnTo>
                    <a:pt x="203327" y="701167"/>
                  </a:lnTo>
                  <a:lnTo>
                    <a:pt x="205613" y="698500"/>
                  </a:lnTo>
                  <a:lnTo>
                    <a:pt x="248640" y="649973"/>
                  </a:lnTo>
                  <a:lnTo>
                    <a:pt x="34086" y="1722247"/>
                  </a:lnTo>
                  <a:lnTo>
                    <a:pt x="11938" y="1657858"/>
                  </a:lnTo>
                  <a:lnTo>
                    <a:pt x="8382" y="1656080"/>
                  </a:lnTo>
                  <a:lnTo>
                    <a:pt x="1778" y="1658366"/>
                  </a:lnTo>
                  <a:lnTo>
                    <a:pt x="0" y="1661922"/>
                  </a:lnTo>
                  <a:lnTo>
                    <a:pt x="33274" y="1758950"/>
                  </a:lnTo>
                  <a:lnTo>
                    <a:pt x="43065" y="1747901"/>
                  </a:lnTo>
                  <a:lnTo>
                    <a:pt x="99060" y="1684782"/>
                  </a:lnTo>
                  <a:lnTo>
                    <a:pt x="101346" y="1682242"/>
                  </a:lnTo>
                  <a:lnTo>
                    <a:pt x="101092" y="1678178"/>
                  </a:lnTo>
                  <a:lnTo>
                    <a:pt x="98425" y="1675892"/>
                  </a:lnTo>
                  <a:lnTo>
                    <a:pt x="95885" y="1673479"/>
                  </a:lnTo>
                  <a:lnTo>
                    <a:pt x="91821" y="1673733"/>
                  </a:lnTo>
                  <a:lnTo>
                    <a:pt x="89535" y="1676400"/>
                  </a:lnTo>
                  <a:lnTo>
                    <a:pt x="46494" y="1724939"/>
                  </a:lnTo>
                  <a:lnTo>
                    <a:pt x="261048" y="652665"/>
                  </a:lnTo>
                  <a:lnTo>
                    <a:pt x="283210" y="717042"/>
                  </a:lnTo>
                  <a:lnTo>
                    <a:pt x="286766" y="718820"/>
                  </a:lnTo>
                  <a:lnTo>
                    <a:pt x="293370" y="716534"/>
                  </a:lnTo>
                  <a:lnTo>
                    <a:pt x="295148" y="712978"/>
                  </a:lnTo>
                  <a:close/>
                </a:path>
                <a:path w="3744595" h="3631565">
                  <a:moveTo>
                    <a:pt x="2090674" y="3587750"/>
                  </a:moveTo>
                  <a:lnTo>
                    <a:pt x="2009775" y="3530600"/>
                  </a:lnTo>
                  <a:lnTo>
                    <a:pt x="2006854" y="3528568"/>
                  </a:lnTo>
                  <a:lnTo>
                    <a:pt x="2002917" y="3529203"/>
                  </a:lnTo>
                  <a:lnTo>
                    <a:pt x="2000885" y="3532124"/>
                  </a:lnTo>
                  <a:lnTo>
                    <a:pt x="1998853" y="3534918"/>
                  </a:lnTo>
                  <a:lnTo>
                    <a:pt x="1999615" y="3538855"/>
                  </a:lnTo>
                  <a:lnTo>
                    <a:pt x="2002409" y="3540887"/>
                  </a:lnTo>
                  <a:lnTo>
                    <a:pt x="2055393" y="3578301"/>
                  </a:lnTo>
                  <a:lnTo>
                    <a:pt x="1977263" y="3571240"/>
                  </a:lnTo>
                  <a:lnTo>
                    <a:pt x="1793875" y="3552063"/>
                  </a:lnTo>
                  <a:lnTo>
                    <a:pt x="1641094" y="3533521"/>
                  </a:lnTo>
                  <a:lnTo>
                    <a:pt x="1530604" y="3518662"/>
                  </a:lnTo>
                  <a:lnTo>
                    <a:pt x="1416177" y="3501644"/>
                  </a:lnTo>
                  <a:lnTo>
                    <a:pt x="1300480" y="3482594"/>
                  </a:lnTo>
                  <a:lnTo>
                    <a:pt x="1185926" y="3461397"/>
                  </a:lnTo>
                  <a:lnTo>
                    <a:pt x="1129919" y="3449955"/>
                  </a:lnTo>
                  <a:lnTo>
                    <a:pt x="1075182" y="3438017"/>
                  </a:lnTo>
                  <a:lnTo>
                    <a:pt x="1022096" y="3425444"/>
                  </a:lnTo>
                  <a:lnTo>
                    <a:pt x="970788" y="3412490"/>
                  </a:lnTo>
                  <a:lnTo>
                    <a:pt x="921893" y="3398901"/>
                  </a:lnTo>
                  <a:lnTo>
                    <a:pt x="875538" y="3384804"/>
                  </a:lnTo>
                  <a:lnTo>
                    <a:pt x="831977" y="3370199"/>
                  </a:lnTo>
                  <a:lnTo>
                    <a:pt x="791718" y="3354959"/>
                  </a:lnTo>
                  <a:lnTo>
                    <a:pt x="755015" y="3339338"/>
                  </a:lnTo>
                  <a:lnTo>
                    <a:pt x="691642" y="3306191"/>
                  </a:lnTo>
                  <a:lnTo>
                    <a:pt x="633984" y="3269869"/>
                  </a:lnTo>
                  <a:lnTo>
                    <a:pt x="580136" y="3230880"/>
                  </a:lnTo>
                  <a:lnTo>
                    <a:pt x="529971" y="3189097"/>
                  </a:lnTo>
                  <a:lnTo>
                    <a:pt x="483108" y="3144774"/>
                  </a:lnTo>
                  <a:lnTo>
                    <a:pt x="439420" y="3098165"/>
                  </a:lnTo>
                  <a:lnTo>
                    <a:pt x="398526" y="3049397"/>
                  </a:lnTo>
                  <a:lnTo>
                    <a:pt x="360172" y="2998724"/>
                  </a:lnTo>
                  <a:lnTo>
                    <a:pt x="307086" y="2919603"/>
                  </a:lnTo>
                  <a:lnTo>
                    <a:pt x="273939" y="2864866"/>
                  </a:lnTo>
                  <a:lnTo>
                    <a:pt x="242570" y="2809113"/>
                  </a:lnTo>
                  <a:lnTo>
                    <a:pt x="212344" y="2752217"/>
                  </a:lnTo>
                  <a:lnTo>
                    <a:pt x="183388" y="2694432"/>
                  </a:lnTo>
                  <a:lnTo>
                    <a:pt x="155194" y="2636139"/>
                  </a:lnTo>
                  <a:lnTo>
                    <a:pt x="99949" y="2518283"/>
                  </a:lnTo>
                  <a:lnTo>
                    <a:pt x="88519" y="2523617"/>
                  </a:lnTo>
                  <a:lnTo>
                    <a:pt x="143637" y="2641473"/>
                  </a:lnTo>
                  <a:lnTo>
                    <a:pt x="171958" y="2700020"/>
                  </a:lnTo>
                  <a:lnTo>
                    <a:pt x="201041" y="2757932"/>
                  </a:lnTo>
                  <a:lnTo>
                    <a:pt x="231267" y="2814955"/>
                  </a:lnTo>
                  <a:lnTo>
                    <a:pt x="262890" y="2871216"/>
                  </a:lnTo>
                  <a:lnTo>
                    <a:pt x="296164" y="2926207"/>
                  </a:lnTo>
                  <a:lnTo>
                    <a:pt x="331343" y="2979674"/>
                  </a:lnTo>
                  <a:lnTo>
                    <a:pt x="368808" y="3031871"/>
                  </a:lnTo>
                  <a:lnTo>
                    <a:pt x="408813" y="3082036"/>
                  </a:lnTo>
                  <a:lnTo>
                    <a:pt x="451485" y="3130296"/>
                  </a:lnTo>
                  <a:lnTo>
                    <a:pt x="497205" y="3176397"/>
                  </a:lnTo>
                  <a:lnTo>
                    <a:pt x="546227" y="3219958"/>
                  </a:lnTo>
                  <a:lnTo>
                    <a:pt x="598805" y="3260979"/>
                  </a:lnTo>
                  <a:lnTo>
                    <a:pt x="655447" y="3299079"/>
                  </a:lnTo>
                  <a:lnTo>
                    <a:pt x="716026" y="3334258"/>
                  </a:lnTo>
                  <a:lnTo>
                    <a:pt x="767715" y="3358896"/>
                  </a:lnTo>
                  <a:lnTo>
                    <a:pt x="806831" y="3374517"/>
                  </a:lnTo>
                  <a:lnTo>
                    <a:pt x="849249" y="3389503"/>
                  </a:lnTo>
                  <a:lnTo>
                    <a:pt x="894588" y="3404108"/>
                  </a:lnTo>
                  <a:lnTo>
                    <a:pt x="942594" y="3418078"/>
                  </a:lnTo>
                  <a:lnTo>
                    <a:pt x="1018921" y="3437763"/>
                  </a:lnTo>
                  <a:lnTo>
                    <a:pt x="1072388" y="3450336"/>
                  </a:lnTo>
                  <a:lnTo>
                    <a:pt x="1127252" y="3462274"/>
                  </a:lnTo>
                  <a:lnTo>
                    <a:pt x="1183386" y="3473716"/>
                  </a:lnTo>
                  <a:lnTo>
                    <a:pt x="1240536" y="3484626"/>
                  </a:lnTo>
                  <a:lnTo>
                    <a:pt x="1298194" y="3495040"/>
                  </a:lnTo>
                  <a:lnTo>
                    <a:pt x="1414145" y="3514217"/>
                  </a:lnTo>
                  <a:lnTo>
                    <a:pt x="1471676" y="3522980"/>
                  </a:lnTo>
                  <a:lnTo>
                    <a:pt x="1692529" y="3552825"/>
                  </a:lnTo>
                  <a:lnTo>
                    <a:pt x="1902714" y="3576574"/>
                  </a:lnTo>
                  <a:lnTo>
                    <a:pt x="2054110" y="3590988"/>
                  </a:lnTo>
                  <a:lnTo>
                    <a:pt x="1995678" y="3618611"/>
                  </a:lnTo>
                  <a:lnTo>
                    <a:pt x="1992503" y="3620008"/>
                  </a:lnTo>
                  <a:lnTo>
                    <a:pt x="1991106" y="3623818"/>
                  </a:lnTo>
                  <a:lnTo>
                    <a:pt x="1994154" y="3630168"/>
                  </a:lnTo>
                  <a:lnTo>
                    <a:pt x="1997964" y="3631565"/>
                  </a:lnTo>
                  <a:lnTo>
                    <a:pt x="2079637" y="3592957"/>
                  </a:lnTo>
                  <a:lnTo>
                    <a:pt x="2090674" y="3587750"/>
                  </a:lnTo>
                  <a:close/>
                </a:path>
                <a:path w="3744595" h="3631565">
                  <a:moveTo>
                    <a:pt x="2096516" y="3509137"/>
                  </a:moveTo>
                  <a:lnTo>
                    <a:pt x="814908" y="418134"/>
                  </a:lnTo>
                  <a:lnTo>
                    <a:pt x="866521" y="457327"/>
                  </a:lnTo>
                  <a:lnTo>
                    <a:pt x="869315" y="459486"/>
                  </a:lnTo>
                  <a:lnTo>
                    <a:pt x="873252" y="458978"/>
                  </a:lnTo>
                  <a:lnTo>
                    <a:pt x="877570" y="453390"/>
                  </a:lnTo>
                  <a:lnTo>
                    <a:pt x="876935" y="449453"/>
                  </a:lnTo>
                  <a:lnTo>
                    <a:pt x="874141" y="447294"/>
                  </a:lnTo>
                  <a:lnTo>
                    <a:pt x="807300" y="396494"/>
                  </a:lnTo>
                  <a:lnTo>
                    <a:pt x="795274" y="387350"/>
                  </a:lnTo>
                  <a:lnTo>
                    <a:pt x="781939" y="485521"/>
                  </a:lnTo>
                  <a:lnTo>
                    <a:pt x="781431" y="488950"/>
                  </a:lnTo>
                  <a:lnTo>
                    <a:pt x="783844" y="492252"/>
                  </a:lnTo>
                  <a:lnTo>
                    <a:pt x="787400" y="492633"/>
                  </a:lnTo>
                  <a:lnTo>
                    <a:pt x="790829" y="493141"/>
                  </a:lnTo>
                  <a:lnTo>
                    <a:pt x="794004" y="490728"/>
                  </a:lnTo>
                  <a:lnTo>
                    <a:pt x="794512" y="487172"/>
                  </a:lnTo>
                  <a:lnTo>
                    <a:pt x="803198" y="422897"/>
                  </a:lnTo>
                  <a:lnTo>
                    <a:pt x="2084832" y="3513963"/>
                  </a:lnTo>
                  <a:lnTo>
                    <a:pt x="2096516" y="3509137"/>
                  </a:lnTo>
                  <a:close/>
                </a:path>
                <a:path w="3744595" h="3631565">
                  <a:moveTo>
                    <a:pt x="3005328" y="12700"/>
                  </a:moveTo>
                  <a:lnTo>
                    <a:pt x="3004820" y="0"/>
                  </a:lnTo>
                  <a:lnTo>
                    <a:pt x="907491" y="74853"/>
                  </a:lnTo>
                  <a:lnTo>
                    <a:pt x="962025" y="40386"/>
                  </a:lnTo>
                  <a:lnTo>
                    <a:pt x="964946" y="38481"/>
                  </a:lnTo>
                  <a:lnTo>
                    <a:pt x="965835" y="34544"/>
                  </a:lnTo>
                  <a:lnTo>
                    <a:pt x="963930" y="31623"/>
                  </a:lnTo>
                  <a:lnTo>
                    <a:pt x="962152" y="28575"/>
                  </a:lnTo>
                  <a:lnTo>
                    <a:pt x="958215" y="27686"/>
                  </a:lnTo>
                  <a:lnTo>
                    <a:pt x="871474" y="82550"/>
                  </a:lnTo>
                  <a:lnTo>
                    <a:pt x="958723" y="129413"/>
                  </a:lnTo>
                  <a:lnTo>
                    <a:pt x="961898" y="131064"/>
                  </a:lnTo>
                  <a:lnTo>
                    <a:pt x="965708" y="129921"/>
                  </a:lnTo>
                  <a:lnTo>
                    <a:pt x="967359" y="126746"/>
                  </a:lnTo>
                  <a:lnTo>
                    <a:pt x="969010" y="123698"/>
                  </a:lnTo>
                  <a:lnTo>
                    <a:pt x="967867" y="119888"/>
                  </a:lnTo>
                  <a:lnTo>
                    <a:pt x="909294" y="88392"/>
                  </a:lnTo>
                  <a:lnTo>
                    <a:pt x="907732" y="87566"/>
                  </a:lnTo>
                  <a:lnTo>
                    <a:pt x="3005328" y="12700"/>
                  </a:lnTo>
                  <a:close/>
                </a:path>
                <a:path w="3744595" h="3631565">
                  <a:moveTo>
                    <a:pt x="3744595" y="1771777"/>
                  </a:moveTo>
                  <a:lnTo>
                    <a:pt x="3744468" y="1729994"/>
                  </a:lnTo>
                  <a:lnTo>
                    <a:pt x="3743579" y="1688465"/>
                  </a:lnTo>
                  <a:lnTo>
                    <a:pt x="3741928" y="1647190"/>
                  </a:lnTo>
                  <a:lnTo>
                    <a:pt x="3739642" y="1606042"/>
                  </a:lnTo>
                  <a:lnTo>
                    <a:pt x="3736594" y="1565275"/>
                  </a:lnTo>
                  <a:lnTo>
                    <a:pt x="3732784" y="1524762"/>
                  </a:lnTo>
                  <a:lnTo>
                    <a:pt x="3728466" y="1484376"/>
                  </a:lnTo>
                  <a:lnTo>
                    <a:pt x="3723513" y="1444371"/>
                  </a:lnTo>
                  <a:lnTo>
                    <a:pt x="3717925" y="1404493"/>
                  </a:lnTo>
                  <a:lnTo>
                    <a:pt x="3711829" y="1364742"/>
                  </a:lnTo>
                  <a:lnTo>
                    <a:pt x="3698113" y="1286129"/>
                  </a:lnTo>
                  <a:lnTo>
                    <a:pt x="3682365" y="1207897"/>
                  </a:lnTo>
                  <a:lnTo>
                    <a:pt x="3664966" y="1130427"/>
                  </a:lnTo>
                  <a:lnTo>
                    <a:pt x="3646043" y="1053465"/>
                  </a:lnTo>
                  <a:lnTo>
                    <a:pt x="3625977" y="977011"/>
                  </a:lnTo>
                  <a:lnTo>
                    <a:pt x="3604768" y="900811"/>
                  </a:lnTo>
                  <a:lnTo>
                    <a:pt x="3582670" y="824992"/>
                  </a:lnTo>
                  <a:lnTo>
                    <a:pt x="3560064" y="749427"/>
                  </a:lnTo>
                  <a:lnTo>
                    <a:pt x="3524300" y="633323"/>
                  </a:lnTo>
                  <a:lnTo>
                    <a:pt x="3571875" y="677164"/>
                  </a:lnTo>
                  <a:lnTo>
                    <a:pt x="3574542" y="679450"/>
                  </a:lnTo>
                  <a:lnTo>
                    <a:pt x="3578479" y="679323"/>
                  </a:lnTo>
                  <a:lnTo>
                    <a:pt x="3583305" y="674243"/>
                  </a:lnTo>
                  <a:lnTo>
                    <a:pt x="3583051" y="670179"/>
                  </a:lnTo>
                  <a:lnTo>
                    <a:pt x="3580511" y="667766"/>
                  </a:lnTo>
                  <a:lnTo>
                    <a:pt x="3518649" y="610870"/>
                  </a:lnTo>
                  <a:lnTo>
                    <a:pt x="3507613" y="600710"/>
                  </a:lnTo>
                  <a:lnTo>
                    <a:pt x="3485134" y="697230"/>
                  </a:lnTo>
                  <a:lnTo>
                    <a:pt x="3484245" y="700659"/>
                  </a:lnTo>
                  <a:lnTo>
                    <a:pt x="3486404" y="703961"/>
                  </a:lnTo>
                  <a:lnTo>
                    <a:pt x="3489833" y="704850"/>
                  </a:lnTo>
                  <a:lnTo>
                    <a:pt x="3493262" y="705612"/>
                  </a:lnTo>
                  <a:lnTo>
                    <a:pt x="3496691" y="703453"/>
                  </a:lnTo>
                  <a:lnTo>
                    <a:pt x="3497453" y="700024"/>
                  </a:lnTo>
                  <a:lnTo>
                    <a:pt x="3512147" y="637133"/>
                  </a:lnTo>
                  <a:lnTo>
                    <a:pt x="3547872" y="753110"/>
                  </a:lnTo>
                  <a:lnTo>
                    <a:pt x="3570478" y="828675"/>
                  </a:lnTo>
                  <a:lnTo>
                    <a:pt x="3592576" y="904240"/>
                  </a:lnTo>
                  <a:lnTo>
                    <a:pt x="3613658" y="980186"/>
                  </a:lnTo>
                  <a:lnTo>
                    <a:pt x="3633724" y="1056513"/>
                  </a:lnTo>
                  <a:lnTo>
                    <a:pt x="3652520" y="1133221"/>
                  </a:lnTo>
                  <a:lnTo>
                    <a:pt x="3669919" y="1210437"/>
                  </a:lnTo>
                  <a:lnTo>
                    <a:pt x="3685540" y="1288288"/>
                  </a:lnTo>
                  <a:lnTo>
                    <a:pt x="3699256" y="1366774"/>
                  </a:lnTo>
                  <a:lnTo>
                    <a:pt x="3705352" y="1406271"/>
                  </a:lnTo>
                  <a:lnTo>
                    <a:pt x="3710813" y="1446022"/>
                  </a:lnTo>
                  <a:lnTo>
                    <a:pt x="3715766" y="1485773"/>
                  </a:lnTo>
                  <a:lnTo>
                    <a:pt x="3720211" y="1526032"/>
                  </a:lnTo>
                  <a:lnTo>
                    <a:pt x="3723894" y="1566291"/>
                  </a:lnTo>
                  <a:lnTo>
                    <a:pt x="3726942" y="1606804"/>
                  </a:lnTo>
                  <a:lnTo>
                    <a:pt x="3729228" y="1647698"/>
                  </a:lnTo>
                  <a:lnTo>
                    <a:pt x="3730879" y="1688719"/>
                  </a:lnTo>
                  <a:lnTo>
                    <a:pt x="3731768" y="1729994"/>
                  </a:lnTo>
                  <a:lnTo>
                    <a:pt x="3731882" y="1771777"/>
                  </a:lnTo>
                  <a:lnTo>
                    <a:pt x="3731234" y="1813814"/>
                  </a:lnTo>
                  <a:lnTo>
                    <a:pt x="3729698" y="1856105"/>
                  </a:lnTo>
                  <a:lnTo>
                    <a:pt x="3727450" y="1898650"/>
                  </a:lnTo>
                  <a:lnTo>
                    <a:pt x="3724402" y="1943354"/>
                  </a:lnTo>
                  <a:lnTo>
                    <a:pt x="3720592" y="1989328"/>
                  </a:lnTo>
                  <a:lnTo>
                    <a:pt x="3716147" y="2036572"/>
                  </a:lnTo>
                  <a:lnTo>
                    <a:pt x="3710813" y="2084959"/>
                  </a:lnTo>
                  <a:lnTo>
                    <a:pt x="3704971" y="2134362"/>
                  </a:lnTo>
                  <a:lnTo>
                    <a:pt x="3698367" y="2184527"/>
                  </a:lnTo>
                  <a:lnTo>
                    <a:pt x="3691128" y="2235454"/>
                  </a:lnTo>
                  <a:lnTo>
                    <a:pt x="3683381" y="2287016"/>
                  </a:lnTo>
                  <a:lnTo>
                    <a:pt x="3674872" y="2338832"/>
                  </a:lnTo>
                  <a:lnTo>
                    <a:pt x="3665855" y="2391156"/>
                  </a:lnTo>
                  <a:lnTo>
                    <a:pt x="3656330" y="2443480"/>
                  </a:lnTo>
                  <a:lnTo>
                    <a:pt x="3635629" y="2548128"/>
                  </a:lnTo>
                  <a:lnTo>
                    <a:pt x="3612896" y="2651633"/>
                  </a:lnTo>
                  <a:lnTo>
                    <a:pt x="3600831" y="2702814"/>
                  </a:lnTo>
                  <a:lnTo>
                    <a:pt x="3588385" y="2753106"/>
                  </a:lnTo>
                  <a:lnTo>
                    <a:pt x="3575431" y="2802763"/>
                  </a:lnTo>
                  <a:lnTo>
                    <a:pt x="3562223" y="2851404"/>
                  </a:lnTo>
                  <a:lnTo>
                    <a:pt x="3548507" y="2899029"/>
                  </a:lnTo>
                  <a:lnTo>
                    <a:pt x="3534537" y="2945384"/>
                  </a:lnTo>
                  <a:lnTo>
                    <a:pt x="3520186" y="2990342"/>
                  </a:lnTo>
                  <a:lnTo>
                    <a:pt x="3505581" y="3033776"/>
                  </a:lnTo>
                  <a:lnTo>
                    <a:pt x="3490722" y="3075686"/>
                  </a:lnTo>
                  <a:lnTo>
                    <a:pt x="3475482" y="3115945"/>
                  </a:lnTo>
                  <a:lnTo>
                    <a:pt x="3460115" y="3154172"/>
                  </a:lnTo>
                  <a:lnTo>
                    <a:pt x="3444494" y="3190367"/>
                  </a:lnTo>
                  <a:lnTo>
                    <a:pt x="3420872" y="3240532"/>
                  </a:lnTo>
                  <a:lnTo>
                    <a:pt x="3396742" y="3285236"/>
                  </a:lnTo>
                  <a:lnTo>
                    <a:pt x="3364103" y="3336036"/>
                  </a:lnTo>
                  <a:lnTo>
                    <a:pt x="3329559" y="3379343"/>
                  </a:lnTo>
                  <a:lnTo>
                    <a:pt x="3293491" y="3415919"/>
                  </a:lnTo>
                  <a:lnTo>
                    <a:pt x="3255645" y="3446018"/>
                  </a:lnTo>
                  <a:lnTo>
                    <a:pt x="3216275" y="3470402"/>
                  </a:lnTo>
                  <a:lnTo>
                    <a:pt x="3175508" y="3489579"/>
                  </a:lnTo>
                  <a:lnTo>
                    <a:pt x="3133217" y="3503803"/>
                  </a:lnTo>
                  <a:lnTo>
                    <a:pt x="3089656" y="3513582"/>
                  </a:lnTo>
                  <a:lnTo>
                    <a:pt x="3045079" y="3519551"/>
                  </a:lnTo>
                  <a:lnTo>
                    <a:pt x="2999486" y="3521837"/>
                  </a:lnTo>
                  <a:lnTo>
                    <a:pt x="2976245" y="3521964"/>
                  </a:lnTo>
                  <a:lnTo>
                    <a:pt x="2952877" y="3521329"/>
                  </a:lnTo>
                  <a:lnTo>
                    <a:pt x="2905379" y="3518154"/>
                  </a:lnTo>
                  <a:lnTo>
                    <a:pt x="2833243" y="3509518"/>
                  </a:lnTo>
                  <a:lnTo>
                    <a:pt x="2784475" y="3501898"/>
                  </a:lnTo>
                  <a:lnTo>
                    <a:pt x="2686177" y="3484245"/>
                  </a:lnTo>
                  <a:lnTo>
                    <a:pt x="2683891" y="3496691"/>
                  </a:lnTo>
                  <a:lnTo>
                    <a:pt x="2733167" y="3505835"/>
                  </a:lnTo>
                  <a:lnTo>
                    <a:pt x="2782316" y="3514344"/>
                  </a:lnTo>
                  <a:lnTo>
                    <a:pt x="2831338" y="3521964"/>
                  </a:lnTo>
                  <a:lnTo>
                    <a:pt x="2879979" y="3528187"/>
                  </a:lnTo>
                  <a:lnTo>
                    <a:pt x="2928239" y="3532632"/>
                  </a:lnTo>
                  <a:lnTo>
                    <a:pt x="2975864" y="3534664"/>
                  </a:lnTo>
                  <a:lnTo>
                    <a:pt x="2999486" y="3534537"/>
                  </a:lnTo>
                  <a:lnTo>
                    <a:pt x="3045968" y="3532124"/>
                  </a:lnTo>
                  <a:lnTo>
                    <a:pt x="3091688" y="3526155"/>
                  </a:lnTo>
                  <a:lnTo>
                    <a:pt x="3112871" y="3521964"/>
                  </a:lnTo>
                  <a:lnTo>
                    <a:pt x="3114167" y="3521710"/>
                  </a:lnTo>
                  <a:lnTo>
                    <a:pt x="3158236" y="3509391"/>
                  </a:lnTo>
                  <a:lnTo>
                    <a:pt x="3201035" y="3492373"/>
                  </a:lnTo>
                  <a:lnTo>
                    <a:pt x="3242564" y="3470021"/>
                  </a:lnTo>
                  <a:lnTo>
                    <a:pt x="3282442" y="3441827"/>
                  </a:lnTo>
                  <a:lnTo>
                    <a:pt x="3320542" y="3407664"/>
                  </a:lnTo>
                  <a:lnTo>
                    <a:pt x="3356864" y="3366770"/>
                  </a:lnTo>
                  <a:lnTo>
                    <a:pt x="3391027" y="3318891"/>
                  </a:lnTo>
                  <a:lnTo>
                    <a:pt x="3415792" y="3277235"/>
                  </a:lnTo>
                  <a:lnTo>
                    <a:pt x="3440176" y="3229991"/>
                  </a:lnTo>
                  <a:lnTo>
                    <a:pt x="3471799" y="3159125"/>
                  </a:lnTo>
                  <a:lnTo>
                    <a:pt x="3487293" y="3120644"/>
                  </a:lnTo>
                  <a:lnTo>
                    <a:pt x="3502660" y="3080258"/>
                  </a:lnTo>
                  <a:lnTo>
                    <a:pt x="3517646" y="3038094"/>
                  </a:lnTo>
                  <a:lnTo>
                    <a:pt x="3532251" y="2994406"/>
                  </a:lnTo>
                  <a:lnTo>
                    <a:pt x="3546602" y="2949194"/>
                  </a:lnTo>
                  <a:lnTo>
                    <a:pt x="3560699" y="2902585"/>
                  </a:lnTo>
                  <a:lnTo>
                    <a:pt x="3574415" y="2854960"/>
                  </a:lnTo>
                  <a:lnTo>
                    <a:pt x="3587623" y="2806065"/>
                  </a:lnTo>
                  <a:lnTo>
                    <a:pt x="3600577" y="2756281"/>
                  </a:lnTo>
                  <a:lnTo>
                    <a:pt x="3613150" y="2705862"/>
                  </a:lnTo>
                  <a:lnTo>
                    <a:pt x="3625215" y="2654681"/>
                  </a:lnTo>
                  <a:lnTo>
                    <a:pt x="3648075" y="2550795"/>
                  </a:lnTo>
                  <a:lnTo>
                    <a:pt x="3668776" y="2445893"/>
                  </a:lnTo>
                  <a:lnTo>
                    <a:pt x="3678301" y="2393442"/>
                  </a:lnTo>
                  <a:lnTo>
                    <a:pt x="3687445" y="2341118"/>
                  </a:lnTo>
                  <a:lnTo>
                    <a:pt x="3695954" y="2289048"/>
                  </a:lnTo>
                  <a:lnTo>
                    <a:pt x="3703701" y="2237359"/>
                  </a:lnTo>
                  <a:lnTo>
                    <a:pt x="3710940" y="2186432"/>
                  </a:lnTo>
                  <a:lnTo>
                    <a:pt x="3717544" y="2136013"/>
                  </a:lnTo>
                  <a:lnTo>
                    <a:pt x="3723513" y="2086483"/>
                  </a:lnTo>
                  <a:lnTo>
                    <a:pt x="3728720" y="2037969"/>
                  </a:lnTo>
                  <a:lnTo>
                    <a:pt x="3733292" y="1990598"/>
                  </a:lnTo>
                  <a:lnTo>
                    <a:pt x="3737102" y="1944370"/>
                  </a:lnTo>
                  <a:lnTo>
                    <a:pt x="3740150" y="1899539"/>
                  </a:lnTo>
                  <a:lnTo>
                    <a:pt x="3742448" y="1855482"/>
                  </a:lnTo>
                  <a:lnTo>
                    <a:pt x="3743960" y="1813445"/>
                  </a:lnTo>
                  <a:lnTo>
                    <a:pt x="3744595" y="177177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5400" y="1752600"/>
              <a:ext cx="3657600" cy="351129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0" dirty="0"/>
              <a:t> </a:t>
            </a:r>
            <a:r>
              <a:rPr dirty="0"/>
              <a:t>does</a:t>
            </a:r>
            <a:r>
              <a:rPr spc="-1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Internet</a:t>
            </a:r>
            <a:r>
              <a:rPr spc="-50" dirty="0"/>
              <a:t> </a:t>
            </a:r>
            <a:r>
              <a:rPr spc="-10" dirty="0"/>
              <a:t>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32661"/>
            <a:ext cx="8427085" cy="186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interface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networked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Internet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(host)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unique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address</a:t>
            </a:r>
            <a:r>
              <a:rPr sz="24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(~street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number).</a:t>
            </a:r>
            <a:endParaRPr sz="2400">
              <a:latin typeface="Calibri"/>
              <a:cs typeface="Calibri"/>
            </a:endParaRPr>
          </a:p>
          <a:p>
            <a:pPr marL="862965" marR="45720" lvl="1" indent="-393700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&gt;1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network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interfaces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&gt;1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addresses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(e.g.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a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PC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both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LAN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WiFi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connections).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host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(source)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another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(destination)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divided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3074289"/>
            <a:ext cx="3844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packets</a:t>
            </a:r>
            <a:r>
              <a:rPr sz="24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(~letters/parcels).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52131" y="3048000"/>
            <a:ext cx="471170" cy="547370"/>
            <a:chOff x="7152131" y="3048000"/>
            <a:chExt cx="471170" cy="5473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2131" y="3048000"/>
              <a:ext cx="467868" cy="5379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29093" y="32011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BADFE2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9093" y="32011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542531" y="3048000"/>
            <a:ext cx="471170" cy="547370"/>
            <a:chOff x="6542531" y="3048000"/>
            <a:chExt cx="471170" cy="54737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2531" y="3048000"/>
              <a:ext cx="467868" cy="5379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19493" y="32011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BADFE2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19493" y="32011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727697" y="3219069"/>
            <a:ext cx="7766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</a:tabLst>
            </a:pPr>
            <a:r>
              <a:rPr sz="2000" spc="-50" dirty="0">
                <a:latin typeface="Arial"/>
                <a:cs typeface="Arial"/>
              </a:rPr>
              <a:t>1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5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8600" y="4260850"/>
            <a:ext cx="8686800" cy="2044700"/>
            <a:chOff x="228600" y="4260850"/>
            <a:chExt cx="8686800" cy="20447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8160" y="4552414"/>
              <a:ext cx="2086642" cy="53385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4514088"/>
              <a:ext cx="1752600" cy="15575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6600" y="4742687"/>
              <a:ext cx="1828800" cy="11277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4360" y="5771614"/>
              <a:ext cx="2086642" cy="53385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2601" y="4742687"/>
              <a:ext cx="1036929" cy="79003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0800" y="4742687"/>
              <a:ext cx="1295400" cy="9540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1600" y="4262755"/>
              <a:ext cx="233045" cy="2330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08249" y="4260849"/>
              <a:ext cx="3316604" cy="1454785"/>
            </a:xfrm>
            <a:custGeom>
              <a:avLst/>
              <a:gdLst/>
              <a:ahLst/>
              <a:cxnLst/>
              <a:rect l="l" t="t" r="r" b="b"/>
              <a:pathLst>
                <a:path w="3316604" h="1454785">
                  <a:moveTo>
                    <a:pt x="2098040" y="12700"/>
                  </a:moveTo>
                  <a:lnTo>
                    <a:pt x="1646428" y="63754"/>
                  </a:lnTo>
                  <a:lnTo>
                    <a:pt x="1359535" y="108585"/>
                  </a:lnTo>
                  <a:lnTo>
                    <a:pt x="1223010" y="132334"/>
                  </a:lnTo>
                  <a:lnTo>
                    <a:pt x="1092200" y="156972"/>
                  </a:lnTo>
                  <a:lnTo>
                    <a:pt x="968375" y="183007"/>
                  </a:lnTo>
                  <a:lnTo>
                    <a:pt x="848487" y="210439"/>
                  </a:lnTo>
                  <a:lnTo>
                    <a:pt x="730377" y="239395"/>
                  </a:lnTo>
                  <a:lnTo>
                    <a:pt x="616331" y="269367"/>
                  </a:lnTo>
                  <a:lnTo>
                    <a:pt x="561213" y="284734"/>
                  </a:lnTo>
                  <a:lnTo>
                    <a:pt x="507873" y="300228"/>
                  </a:lnTo>
                  <a:lnTo>
                    <a:pt x="456692" y="315976"/>
                  </a:lnTo>
                  <a:lnTo>
                    <a:pt x="407543" y="331724"/>
                  </a:lnTo>
                  <a:lnTo>
                    <a:pt x="338836" y="355600"/>
                  </a:lnTo>
                  <a:lnTo>
                    <a:pt x="296405" y="371602"/>
                  </a:lnTo>
                  <a:lnTo>
                    <a:pt x="238760" y="395605"/>
                  </a:lnTo>
                  <a:lnTo>
                    <a:pt x="189103" y="419481"/>
                  </a:lnTo>
                  <a:lnTo>
                    <a:pt x="147955" y="443357"/>
                  </a:lnTo>
                  <a:lnTo>
                    <a:pt x="115062" y="467614"/>
                  </a:lnTo>
                  <a:lnTo>
                    <a:pt x="82931" y="500507"/>
                  </a:lnTo>
                  <a:lnTo>
                    <a:pt x="62484" y="534035"/>
                  </a:lnTo>
                  <a:lnTo>
                    <a:pt x="50546" y="576326"/>
                  </a:lnTo>
                  <a:lnTo>
                    <a:pt x="49390" y="610108"/>
                  </a:lnTo>
                  <a:lnTo>
                    <a:pt x="50927" y="627126"/>
                  </a:lnTo>
                  <a:lnTo>
                    <a:pt x="53467" y="643890"/>
                  </a:lnTo>
                  <a:lnTo>
                    <a:pt x="56375" y="658571"/>
                  </a:lnTo>
                  <a:lnTo>
                    <a:pt x="11684" y="611632"/>
                  </a:lnTo>
                  <a:lnTo>
                    <a:pt x="9144" y="609092"/>
                  </a:lnTo>
                  <a:lnTo>
                    <a:pt x="5207" y="609092"/>
                  </a:lnTo>
                  <a:lnTo>
                    <a:pt x="127" y="613918"/>
                  </a:lnTo>
                  <a:lnTo>
                    <a:pt x="0" y="617855"/>
                  </a:lnTo>
                  <a:lnTo>
                    <a:pt x="70866" y="692150"/>
                  </a:lnTo>
                  <a:lnTo>
                    <a:pt x="74129" y="681355"/>
                  </a:lnTo>
                  <a:lnTo>
                    <a:pt x="99568" y="597408"/>
                  </a:lnTo>
                  <a:lnTo>
                    <a:pt x="100584" y="593979"/>
                  </a:lnTo>
                  <a:lnTo>
                    <a:pt x="98679" y="590423"/>
                  </a:lnTo>
                  <a:lnTo>
                    <a:pt x="95377" y="589407"/>
                  </a:lnTo>
                  <a:lnTo>
                    <a:pt x="91948" y="588391"/>
                  </a:lnTo>
                  <a:lnTo>
                    <a:pt x="88519" y="590296"/>
                  </a:lnTo>
                  <a:lnTo>
                    <a:pt x="68694" y="655510"/>
                  </a:lnTo>
                  <a:lnTo>
                    <a:pt x="66040" y="641985"/>
                  </a:lnTo>
                  <a:lnTo>
                    <a:pt x="63627" y="625983"/>
                  </a:lnTo>
                  <a:lnTo>
                    <a:pt x="62103" y="610235"/>
                  </a:lnTo>
                  <a:lnTo>
                    <a:pt x="61899" y="597408"/>
                  </a:lnTo>
                  <a:lnTo>
                    <a:pt x="61912" y="593217"/>
                  </a:lnTo>
                  <a:lnTo>
                    <a:pt x="70612" y="547370"/>
                  </a:lnTo>
                  <a:lnTo>
                    <a:pt x="92710" y="508635"/>
                  </a:lnTo>
                  <a:lnTo>
                    <a:pt x="123063" y="477520"/>
                  </a:lnTo>
                  <a:lnTo>
                    <a:pt x="154686" y="454152"/>
                  </a:lnTo>
                  <a:lnTo>
                    <a:pt x="194818" y="430784"/>
                  </a:lnTo>
                  <a:lnTo>
                    <a:pt x="243840" y="407289"/>
                  </a:lnTo>
                  <a:lnTo>
                    <a:pt x="281051" y="391414"/>
                  </a:lnTo>
                  <a:lnTo>
                    <a:pt x="321564" y="375539"/>
                  </a:lnTo>
                  <a:lnTo>
                    <a:pt x="365252" y="359664"/>
                  </a:lnTo>
                  <a:lnTo>
                    <a:pt x="435610" y="335915"/>
                  </a:lnTo>
                  <a:lnTo>
                    <a:pt x="511429" y="312420"/>
                  </a:lnTo>
                  <a:lnTo>
                    <a:pt x="564642" y="296926"/>
                  </a:lnTo>
                  <a:lnTo>
                    <a:pt x="675894" y="266573"/>
                  </a:lnTo>
                  <a:lnTo>
                    <a:pt x="792099" y="237109"/>
                  </a:lnTo>
                  <a:lnTo>
                    <a:pt x="851408" y="222885"/>
                  </a:lnTo>
                  <a:lnTo>
                    <a:pt x="971042" y="195453"/>
                  </a:lnTo>
                  <a:lnTo>
                    <a:pt x="1031875" y="182245"/>
                  </a:lnTo>
                  <a:lnTo>
                    <a:pt x="1094613" y="169418"/>
                  </a:lnTo>
                  <a:lnTo>
                    <a:pt x="1225169" y="144780"/>
                  </a:lnTo>
                  <a:lnTo>
                    <a:pt x="1361567" y="121158"/>
                  </a:lnTo>
                  <a:lnTo>
                    <a:pt x="1648333" y="76327"/>
                  </a:lnTo>
                  <a:lnTo>
                    <a:pt x="2098040" y="12700"/>
                  </a:lnTo>
                  <a:close/>
                </a:path>
                <a:path w="3316604" h="1454785">
                  <a:moveTo>
                    <a:pt x="2636901" y="6985"/>
                  </a:moveTo>
                  <a:lnTo>
                    <a:pt x="2624201" y="5715"/>
                  </a:lnTo>
                  <a:lnTo>
                    <a:pt x="2475649" y="1417688"/>
                  </a:lnTo>
                  <a:lnTo>
                    <a:pt x="2449068" y="1358607"/>
                  </a:lnTo>
                  <a:lnTo>
                    <a:pt x="2447544" y="1355407"/>
                  </a:lnTo>
                  <a:lnTo>
                    <a:pt x="2443861" y="1353985"/>
                  </a:lnTo>
                  <a:lnTo>
                    <a:pt x="2440686" y="1355420"/>
                  </a:lnTo>
                  <a:lnTo>
                    <a:pt x="2437384" y="1356855"/>
                  </a:lnTo>
                  <a:lnTo>
                    <a:pt x="2435987" y="1360614"/>
                  </a:lnTo>
                  <a:lnTo>
                    <a:pt x="2437561" y="1363929"/>
                  </a:lnTo>
                  <a:lnTo>
                    <a:pt x="2478151" y="1454175"/>
                  </a:lnTo>
                  <a:lnTo>
                    <a:pt x="2486850" y="1442313"/>
                  </a:lnTo>
                  <a:lnTo>
                    <a:pt x="2536825" y="1374267"/>
                  </a:lnTo>
                  <a:lnTo>
                    <a:pt x="2538857" y="1371447"/>
                  </a:lnTo>
                  <a:lnTo>
                    <a:pt x="2538222" y="1367472"/>
                  </a:lnTo>
                  <a:lnTo>
                    <a:pt x="2532634" y="1363319"/>
                  </a:lnTo>
                  <a:lnTo>
                    <a:pt x="2528570" y="1363929"/>
                  </a:lnTo>
                  <a:lnTo>
                    <a:pt x="2526538" y="1366761"/>
                  </a:lnTo>
                  <a:lnTo>
                    <a:pt x="2488222" y="1418971"/>
                  </a:lnTo>
                  <a:lnTo>
                    <a:pt x="2636901" y="6985"/>
                  </a:lnTo>
                  <a:close/>
                </a:path>
                <a:path w="3316604" h="1454785">
                  <a:moveTo>
                    <a:pt x="3316351" y="539750"/>
                  </a:moveTo>
                  <a:lnTo>
                    <a:pt x="3315347" y="534289"/>
                  </a:lnTo>
                  <a:lnTo>
                    <a:pt x="3298571" y="442341"/>
                  </a:lnTo>
                  <a:lnTo>
                    <a:pt x="3297936" y="438785"/>
                  </a:lnTo>
                  <a:lnTo>
                    <a:pt x="3294634" y="436499"/>
                  </a:lnTo>
                  <a:lnTo>
                    <a:pt x="3287776" y="437769"/>
                  </a:lnTo>
                  <a:lnTo>
                    <a:pt x="3285490" y="441071"/>
                  </a:lnTo>
                  <a:lnTo>
                    <a:pt x="3297644" y="508076"/>
                  </a:lnTo>
                  <a:lnTo>
                    <a:pt x="2863977" y="2159"/>
                  </a:lnTo>
                  <a:lnTo>
                    <a:pt x="2854325" y="10541"/>
                  </a:lnTo>
                  <a:lnTo>
                    <a:pt x="3288220" y="516610"/>
                  </a:lnTo>
                  <a:lnTo>
                    <a:pt x="3223641" y="494157"/>
                  </a:lnTo>
                  <a:lnTo>
                    <a:pt x="3219958" y="495935"/>
                  </a:lnTo>
                  <a:lnTo>
                    <a:pt x="3217672" y="502539"/>
                  </a:lnTo>
                  <a:lnTo>
                    <a:pt x="3219450" y="506095"/>
                  </a:lnTo>
                  <a:lnTo>
                    <a:pt x="3316351" y="539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05761" y="4783073"/>
              <a:ext cx="5704840" cy="1151255"/>
            </a:xfrm>
            <a:custGeom>
              <a:avLst/>
              <a:gdLst/>
              <a:ahLst/>
              <a:cxnLst/>
              <a:rect l="l" t="t" r="r" b="b"/>
              <a:pathLst>
                <a:path w="5704840" h="1151254">
                  <a:moveTo>
                    <a:pt x="0" y="641604"/>
                  </a:moveTo>
                  <a:lnTo>
                    <a:pt x="762000" y="641604"/>
                  </a:lnTo>
                </a:path>
                <a:path w="5704840" h="1151254">
                  <a:moveTo>
                    <a:pt x="1828800" y="565531"/>
                  </a:moveTo>
                  <a:lnTo>
                    <a:pt x="2509520" y="82295"/>
                  </a:lnTo>
                </a:path>
                <a:path w="5704840" h="1151254">
                  <a:moveTo>
                    <a:pt x="1722120" y="891539"/>
                  </a:moveTo>
                  <a:lnTo>
                    <a:pt x="2301113" y="1151178"/>
                  </a:lnTo>
                </a:path>
                <a:path w="5704840" h="1151254">
                  <a:moveTo>
                    <a:pt x="3782567" y="0"/>
                  </a:moveTo>
                  <a:lnTo>
                    <a:pt x="4224655" y="419100"/>
                  </a:lnTo>
                </a:path>
                <a:path w="5704840" h="1151254">
                  <a:moveTo>
                    <a:pt x="3938016" y="1021359"/>
                  </a:moveTo>
                  <a:lnTo>
                    <a:pt x="4335780" y="710184"/>
                  </a:lnTo>
                </a:path>
                <a:path w="5704840" h="1151254">
                  <a:moveTo>
                    <a:pt x="5059680" y="545591"/>
                  </a:moveTo>
                  <a:lnTo>
                    <a:pt x="5704840" y="56578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5423916"/>
              <a:ext cx="467868" cy="5379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677161" y="557707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1"/>
                  </a:lnTo>
                  <a:lnTo>
                    <a:pt x="106746" y="19363"/>
                  </a:lnTo>
                  <a:lnTo>
                    <a:pt x="71374" y="41851"/>
                  </a:lnTo>
                  <a:lnTo>
                    <a:pt x="41867" y="71353"/>
                  </a:lnTo>
                  <a:lnTo>
                    <a:pt x="19372" y="106724"/>
                  </a:lnTo>
                  <a:lnTo>
                    <a:pt x="5034" y="146821"/>
                  </a:lnTo>
                  <a:lnTo>
                    <a:pt x="0" y="190500"/>
                  </a:lnTo>
                  <a:lnTo>
                    <a:pt x="5034" y="234178"/>
                  </a:lnTo>
                  <a:lnTo>
                    <a:pt x="19372" y="274275"/>
                  </a:lnTo>
                  <a:lnTo>
                    <a:pt x="41867" y="309646"/>
                  </a:lnTo>
                  <a:lnTo>
                    <a:pt x="71374" y="339148"/>
                  </a:lnTo>
                  <a:lnTo>
                    <a:pt x="106746" y="361636"/>
                  </a:lnTo>
                  <a:lnTo>
                    <a:pt x="146837" y="375968"/>
                  </a:lnTo>
                  <a:lnTo>
                    <a:pt x="190500" y="381000"/>
                  </a:lnTo>
                  <a:lnTo>
                    <a:pt x="234162" y="375968"/>
                  </a:lnTo>
                  <a:lnTo>
                    <a:pt x="274253" y="361636"/>
                  </a:lnTo>
                  <a:lnTo>
                    <a:pt x="309625" y="339148"/>
                  </a:lnTo>
                  <a:lnTo>
                    <a:pt x="339132" y="309646"/>
                  </a:lnTo>
                  <a:lnTo>
                    <a:pt x="361627" y="274275"/>
                  </a:lnTo>
                  <a:lnTo>
                    <a:pt x="375965" y="234178"/>
                  </a:lnTo>
                  <a:lnTo>
                    <a:pt x="381000" y="190500"/>
                  </a:lnTo>
                  <a:lnTo>
                    <a:pt x="375965" y="146821"/>
                  </a:lnTo>
                  <a:lnTo>
                    <a:pt x="361627" y="106724"/>
                  </a:lnTo>
                  <a:lnTo>
                    <a:pt x="339132" y="71353"/>
                  </a:lnTo>
                  <a:lnTo>
                    <a:pt x="309625" y="41851"/>
                  </a:lnTo>
                  <a:lnTo>
                    <a:pt x="274253" y="19363"/>
                  </a:lnTo>
                  <a:lnTo>
                    <a:pt x="234162" y="5031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BADFE2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77161" y="557707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21"/>
                  </a:lnTo>
                  <a:lnTo>
                    <a:pt x="19372" y="106724"/>
                  </a:lnTo>
                  <a:lnTo>
                    <a:pt x="41867" y="71353"/>
                  </a:lnTo>
                  <a:lnTo>
                    <a:pt x="71374" y="41851"/>
                  </a:lnTo>
                  <a:lnTo>
                    <a:pt x="106746" y="19363"/>
                  </a:lnTo>
                  <a:lnTo>
                    <a:pt x="146837" y="5031"/>
                  </a:lnTo>
                  <a:lnTo>
                    <a:pt x="190500" y="0"/>
                  </a:lnTo>
                  <a:lnTo>
                    <a:pt x="234162" y="5031"/>
                  </a:lnTo>
                  <a:lnTo>
                    <a:pt x="274253" y="19363"/>
                  </a:lnTo>
                  <a:lnTo>
                    <a:pt x="309625" y="41851"/>
                  </a:lnTo>
                  <a:lnTo>
                    <a:pt x="339132" y="71353"/>
                  </a:lnTo>
                  <a:lnTo>
                    <a:pt x="361627" y="106724"/>
                  </a:lnTo>
                  <a:lnTo>
                    <a:pt x="375965" y="146821"/>
                  </a:lnTo>
                  <a:lnTo>
                    <a:pt x="381000" y="190500"/>
                  </a:lnTo>
                  <a:lnTo>
                    <a:pt x="375965" y="234178"/>
                  </a:lnTo>
                  <a:lnTo>
                    <a:pt x="361627" y="274275"/>
                  </a:lnTo>
                  <a:lnTo>
                    <a:pt x="339132" y="309646"/>
                  </a:lnTo>
                  <a:lnTo>
                    <a:pt x="309625" y="339148"/>
                  </a:lnTo>
                  <a:lnTo>
                    <a:pt x="274253" y="361636"/>
                  </a:lnTo>
                  <a:lnTo>
                    <a:pt x="234162" y="375968"/>
                  </a:lnTo>
                  <a:lnTo>
                    <a:pt x="190500" y="381000"/>
                  </a:lnTo>
                  <a:lnTo>
                    <a:pt x="146837" y="375968"/>
                  </a:lnTo>
                  <a:lnTo>
                    <a:pt x="106746" y="361636"/>
                  </a:lnTo>
                  <a:lnTo>
                    <a:pt x="71374" y="339148"/>
                  </a:lnTo>
                  <a:lnTo>
                    <a:pt x="41867" y="309646"/>
                  </a:lnTo>
                  <a:lnTo>
                    <a:pt x="19372" y="274275"/>
                  </a:lnTo>
                  <a:lnTo>
                    <a:pt x="5034" y="234178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5000" y="4814316"/>
              <a:ext cx="467868" cy="5379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81961" y="496747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46837" y="5034"/>
                  </a:lnTo>
                  <a:lnTo>
                    <a:pt x="106746" y="19372"/>
                  </a:lnTo>
                  <a:lnTo>
                    <a:pt x="71374" y="41867"/>
                  </a:lnTo>
                  <a:lnTo>
                    <a:pt x="41867" y="71374"/>
                  </a:lnTo>
                  <a:lnTo>
                    <a:pt x="19372" y="106746"/>
                  </a:lnTo>
                  <a:lnTo>
                    <a:pt x="5034" y="146837"/>
                  </a:lnTo>
                  <a:lnTo>
                    <a:pt x="0" y="190500"/>
                  </a:lnTo>
                  <a:lnTo>
                    <a:pt x="5034" y="234162"/>
                  </a:lnTo>
                  <a:lnTo>
                    <a:pt x="19372" y="274253"/>
                  </a:lnTo>
                  <a:lnTo>
                    <a:pt x="41867" y="309625"/>
                  </a:lnTo>
                  <a:lnTo>
                    <a:pt x="71374" y="339132"/>
                  </a:lnTo>
                  <a:lnTo>
                    <a:pt x="106746" y="361627"/>
                  </a:lnTo>
                  <a:lnTo>
                    <a:pt x="146837" y="375965"/>
                  </a:lnTo>
                  <a:lnTo>
                    <a:pt x="190500" y="381000"/>
                  </a:lnTo>
                  <a:lnTo>
                    <a:pt x="234162" y="375965"/>
                  </a:lnTo>
                  <a:lnTo>
                    <a:pt x="274253" y="361627"/>
                  </a:lnTo>
                  <a:lnTo>
                    <a:pt x="309625" y="339132"/>
                  </a:lnTo>
                  <a:lnTo>
                    <a:pt x="339132" y="309625"/>
                  </a:lnTo>
                  <a:lnTo>
                    <a:pt x="361627" y="274253"/>
                  </a:lnTo>
                  <a:lnTo>
                    <a:pt x="375965" y="234162"/>
                  </a:lnTo>
                  <a:lnTo>
                    <a:pt x="381000" y="190500"/>
                  </a:lnTo>
                  <a:lnTo>
                    <a:pt x="375965" y="146837"/>
                  </a:lnTo>
                  <a:lnTo>
                    <a:pt x="361627" y="106746"/>
                  </a:lnTo>
                  <a:lnTo>
                    <a:pt x="339132" y="71374"/>
                  </a:lnTo>
                  <a:lnTo>
                    <a:pt x="309625" y="41867"/>
                  </a:lnTo>
                  <a:lnTo>
                    <a:pt x="274253" y="19372"/>
                  </a:lnTo>
                  <a:lnTo>
                    <a:pt x="234162" y="503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BADFE2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81961" y="496747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190500"/>
                  </a:moveTo>
                  <a:lnTo>
                    <a:pt x="5034" y="146837"/>
                  </a:lnTo>
                  <a:lnTo>
                    <a:pt x="19372" y="106746"/>
                  </a:lnTo>
                  <a:lnTo>
                    <a:pt x="41867" y="71374"/>
                  </a:lnTo>
                  <a:lnTo>
                    <a:pt x="71374" y="41867"/>
                  </a:lnTo>
                  <a:lnTo>
                    <a:pt x="106746" y="19372"/>
                  </a:lnTo>
                  <a:lnTo>
                    <a:pt x="146837" y="5034"/>
                  </a:lnTo>
                  <a:lnTo>
                    <a:pt x="190500" y="0"/>
                  </a:lnTo>
                  <a:lnTo>
                    <a:pt x="234162" y="5034"/>
                  </a:lnTo>
                  <a:lnTo>
                    <a:pt x="274253" y="19372"/>
                  </a:lnTo>
                  <a:lnTo>
                    <a:pt x="309625" y="41867"/>
                  </a:lnTo>
                  <a:lnTo>
                    <a:pt x="339132" y="71374"/>
                  </a:lnTo>
                  <a:lnTo>
                    <a:pt x="361627" y="106746"/>
                  </a:lnTo>
                  <a:lnTo>
                    <a:pt x="375965" y="146837"/>
                  </a:lnTo>
                  <a:lnTo>
                    <a:pt x="381000" y="190500"/>
                  </a:lnTo>
                  <a:lnTo>
                    <a:pt x="375965" y="234162"/>
                  </a:lnTo>
                  <a:lnTo>
                    <a:pt x="361627" y="274253"/>
                  </a:lnTo>
                  <a:lnTo>
                    <a:pt x="339132" y="309625"/>
                  </a:lnTo>
                  <a:lnTo>
                    <a:pt x="309625" y="339132"/>
                  </a:lnTo>
                  <a:lnTo>
                    <a:pt x="274253" y="361627"/>
                  </a:lnTo>
                  <a:lnTo>
                    <a:pt x="234162" y="375965"/>
                  </a:lnTo>
                  <a:lnTo>
                    <a:pt x="190500" y="381000"/>
                  </a:lnTo>
                  <a:lnTo>
                    <a:pt x="146837" y="375965"/>
                  </a:lnTo>
                  <a:lnTo>
                    <a:pt x="106746" y="361627"/>
                  </a:lnTo>
                  <a:lnTo>
                    <a:pt x="71374" y="339132"/>
                  </a:lnTo>
                  <a:lnTo>
                    <a:pt x="41867" y="309625"/>
                  </a:lnTo>
                  <a:lnTo>
                    <a:pt x="19372" y="274253"/>
                  </a:lnTo>
                  <a:lnTo>
                    <a:pt x="5034" y="234162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31140" y="3513201"/>
            <a:ext cx="7421245" cy="241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Those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packets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sent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separately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source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destination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via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number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routers</a:t>
            </a:r>
            <a:r>
              <a:rPr sz="24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(~post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offices).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10"/>
              </a:spcBef>
            </a:pPr>
            <a:endParaRPr sz="2400">
              <a:latin typeface="Calibri"/>
              <a:cs typeface="Calibri"/>
            </a:endParaRPr>
          </a:p>
          <a:p>
            <a:pPr marL="1870075">
              <a:lnSpc>
                <a:spcPct val="100000"/>
              </a:lnSpc>
            </a:pPr>
            <a:r>
              <a:rPr sz="2000" spc="-5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"/>
              <a:cs typeface="Arial"/>
            </a:endParaRPr>
          </a:p>
          <a:p>
            <a:pPr marL="1565275">
              <a:lnSpc>
                <a:spcPct val="100000"/>
              </a:lnSpc>
            </a:pPr>
            <a:r>
              <a:rPr sz="2000" spc="-5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Traceroute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182624"/>
            <a:ext cx="8763000" cy="51313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50" dirty="0"/>
              <a:t> </a:t>
            </a:r>
            <a:r>
              <a:rPr dirty="0"/>
              <a:t>outcomes</a:t>
            </a:r>
            <a:r>
              <a:rPr spc="-30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dirty="0"/>
              <a:t>this</a:t>
            </a:r>
            <a:r>
              <a:rPr spc="-45" dirty="0"/>
              <a:t> </a:t>
            </a:r>
            <a:r>
              <a:rPr spc="-10" dirty="0"/>
              <a:t>Section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/>
              <a:t>On</a:t>
            </a:r>
            <a:r>
              <a:rPr sz="2400" spc="-40" dirty="0"/>
              <a:t> </a:t>
            </a:r>
            <a:r>
              <a:rPr sz="2400" dirty="0"/>
              <a:t>successful</a:t>
            </a:r>
            <a:r>
              <a:rPr sz="2400" spc="-45" dirty="0"/>
              <a:t> </a:t>
            </a:r>
            <a:r>
              <a:rPr sz="2400" dirty="0"/>
              <a:t>completion</a:t>
            </a:r>
            <a:r>
              <a:rPr sz="2400" spc="-50" dirty="0"/>
              <a:t> </a:t>
            </a:r>
            <a:r>
              <a:rPr sz="2400" dirty="0"/>
              <a:t>of</a:t>
            </a:r>
            <a:r>
              <a:rPr sz="2400" spc="-40" dirty="0"/>
              <a:t> </a:t>
            </a:r>
            <a:r>
              <a:rPr sz="2400" dirty="0"/>
              <a:t>this</a:t>
            </a:r>
            <a:r>
              <a:rPr sz="2400" spc="-35" dirty="0"/>
              <a:t> </a:t>
            </a:r>
            <a:r>
              <a:rPr sz="2400" dirty="0"/>
              <a:t>module,</a:t>
            </a:r>
            <a:r>
              <a:rPr sz="2400" spc="-50" dirty="0"/>
              <a:t> </a:t>
            </a:r>
            <a:r>
              <a:rPr sz="2400" dirty="0"/>
              <a:t>you</a:t>
            </a:r>
            <a:r>
              <a:rPr sz="2400" spc="-35" dirty="0"/>
              <a:t> </a:t>
            </a:r>
            <a:r>
              <a:rPr sz="2400" dirty="0"/>
              <a:t>will</a:t>
            </a:r>
            <a:r>
              <a:rPr sz="2400" spc="-50" dirty="0"/>
              <a:t> </a:t>
            </a:r>
            <a:r>
              <a:rPr sz="2400" dirty="0"/>
              <a:t>be</a:t>
            </a:r>
            <a:r>
              <a:rPr sz="2400" spc="-30" dirty="0"/>
              <a:t> </a:t>
            </a:r>
            <a:r>
              <a:rPr sz="2400" dirty="0"/>
              <a:t>able</a:t>
            </a:r>
            <a:r>
              <a:rPr sz="2400" spc="-30" dirty="0"/>
              <a:t> </a:t>
            </a:r>
            <a:r>
              <a:rPr sz="2400" spc="-25" dirty="0"/>
              <a:t>to:</a:t>
            </a:r>
            <a:endParaRPr sz="2400"/>
          </a:p>
          <a:p>
            <a:pPr marL="862965" marR="604520" lvl="1" indent="-393700">
              <a:lnSpc>
                <a:spcPct val="100000"/>
              </a:lnSpc>
              <a:spcBef>
                <a:spcPts val="580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Understand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5392"/>
                </a:solidFill>
                <a:latin typeface="Calibri"/>
                <a:cs typeface="Calibri"/>
              </a:rPr>
              <a:t>how</a:t>
            </a:r>
            <a:r>
              <a:rPr sz="2400" b="1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2400" b="1" spc="-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5392"/>
                </a:solidFill>
                <a:latin typeface="Calibri"/>
                <a:cs typeface="Calibri"/>
              </a:rPr>
              <a:t>World</a:t>
            </a:r>
            <a:r>
              <a:rPr sz="2400" b="1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5392"/>
                </a:solidFill>
                <a:latin typeface="Calibri"/>
                <a:cs typeface="Calibri"/>
              </a:rPr>
              <a:t>Wide</a:t>
            </a:r>
            <a:r>
              <a:rPr sz="2400" b="1" spc="-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5392"/>
                </a:solidFill>
                <a:latin typeface="Calibri"/>
                <a:cs typeface="Calibri"/>
              </a:rPr>
              <a:t>Web</a:t>
            </a:r>
            <a:r>
              <a:rPr sz="2400" b="1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5392"/>
                </a:solidFill>
                <a:latin typeface="Calibri"/>
                <a:cs typeface="Calibri"/>
              </a:rPr>
              <a:t>works</a:t>
            </a:r>
            <a:r>
              <a:rPr sz="2400" b="1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it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relates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wider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context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Internet.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80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Understand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basic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concepts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networking.</a:t>
            </a:r>
            <a:endParaRPr sz="2400">
              <a:latin typeface="Calibri"/>
              <a:cs typeface="Calibri"/>
            </a:endParaRPr>
          </a:p>
          <a:p>
            <a:pPr marL="862965" marR="5080" lvl="1" indent="-393700">
              <a:lnSpc>
                <a:spcPct val="100000"/>
              </a:lnSpc>
              <a:spcBef>
                <a:spcPts val="575"/>
              </a:spcBef>
              <a:buSzPct val="89583"/>
              <a:buFont typeface="Wingdings"/>
              <a:buChar char=""/>
              <a:tabLst>
                <a:tab pos="862965" algn="l"/>
                <a:tab pos="711644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Demonstrate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understanding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5392"/>
                </a:solidFill>
                <a:latin typeface="Calibri"/>
                <a:cs typeface="Calibri"/>
              </a:rPr>
              <a:t>key</a:t>
            </a:r>
            <a:r>
              <a:rPr sz="2400" b="1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5392"/>
                </a:solidFill>
                <a:latin typeface="Calibri"/>
                <a:cs typeface="Calibri"/>
              </a:rPr>
              <a:t>Web</a:t>
            </a:r>
            <a:r>
              <a:rPr sz="2400" b="1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5392"/>
                </a:solidFill>
                <a:latin typeface="Calibri"/>
                <a:cs typeface="Calibri"/>
              </a:rPr>
              <a:t>front-</a:t>
            </a:r>
            <a:r>
              <a:rPr sz="2400" b="1" spc="-25" dirty="0">
                <a:solidFill>
                  <a:srgbClr val="005392"/>
                </a:solidFill>
                <a:latin typeface="Calibri"/>
                <a:cs typeface="Calibri"/>
              </a:rPr>
              <a:t>end </a:t>
            </a:r>
            <a:r>
              <a:rPr sz="2400" b="1" dirty="0">
                <a:solidFill>
                  <a:srgbClr val="005392"/>
                </a:solidFill>
                <a:latin typeface="Calibri"/>
                <a:cs typeface="Calibri"/>
              </a:rPr>
              <a:t>(publishing)</a:t>
            </a:r>
            <a:r>
              <a:rPr sz="2400" b="1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5392"/>
                </a:solidFill>
                <a:latin typeface="Calibri"/>
                <a:cs typeface="Calibri"/>
              </a:rPr>
              <a:t>technologies</a:t>
            </a:r>
            <a:r>
              <a:rPr sz="2400" b="1" spc="-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their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relationships: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	HTML,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CSS,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PHP,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JavaScript,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XML,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JSON.</a:t>
            </a:r>
            <a:endParaRPr sz="24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509"/>
              </a:spcBef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b="1" dirty="0">
                <a:solidFill>
                  <a:srgbClr val="005392"/>
                </a:solidFill>
                <a:latin typeface="Calibri"/>
                <a:cs typeface="Calibri"/>
              </a:rPr>
              <a:t>Build</a:t>
            </a:r>
            <a:r>
              <a:rPr sz="2000" b="1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static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simple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dynamic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pages.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1028700"/>
            <a:ext cx="9163050" cy="5840095"/>
            <a:chOff x="-8762" y="1028700"/>
            <a:chExt cx="9163050" cy="5840095"/>
          </a:xfrm>
        </p:grpSpPr>
        <p:sp>
          <p:nvSpPr>
            <p:cNvPr id="3" name="object 3"/>
            <p:cNvSpPr/>
            <p:nvPr/>
          </p:nvSpPr>
          <p:spPr>
            <a:xfrm>
              <a:off x="762" y="6477761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914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0" y="381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5392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6477761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0" y="381000"/>
                  </a:moveTo>
                  <a:lnTo>
                    <a:pt x="9144000" y="3810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9050">
              <a:solidFill>
                <a:srgbClr val="0053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" y="1028700"/>
              <a:ext cx="8648700" cy="76200"/>
            </a:xfrm>
            <a:custGeom>
              <a:avLst/>
              <a:gdLst/>
              <a:ahLst/>
              <a:cxnLst/>
              <a:rect l="l" t="t" r="r" b="b"/>
              <a:pathLst>
                <a:path w="8648700" h="76200">
                  <a:moveTo>
                    <a:pt x="8610600" y="0"/>
                  </a:moveTo>
                  <a:lnTo>
                    <a:pt x="8595752" y="2988"/>
                  </a:lnTo>
                  <a:lnTo>
                    <a:pt x="8583644" y="11144"/>
                  </a:lnTo>
                  <a:lnTo>
                    <a:pt x="8575488" y="23252"/>
                  </a:lnTo>
                  <a:lnTo>
                    <a:pt x="8572500" y="38100"/>
                  </a:lnTo>
                  <a:lnTo>
                    <a:pt x="8575488" y="52947"/>
                  </a:lnTo>
                  <a:lnTo>
                    <a:pt x="8583644" y="65055"/>
                  </a:lnTo>
                  <a:lnTo>
                    <a:pt x="8595752" y="73211"/>
                  </a:lnTo>
                  <a:lnTo>
                    <a:pt x="8610600" y="76200"/>
                  </a:lnTo>
                  <a:lnTo>
                    <a:pt x="8625447" y="73211"/>
                  </a:lnTo>
                  <a:lnTo>
                    <a:pt x="8637555" y="65055"/>
                  </a:lnTo>
                  <a:lnTo>
                    <a:pt x="8645711" y="52947"/>
                  </a:lnTo>
                  <a:lnTo>
                    <a:pt x="8647421" y="44450"/>
                  </a:lnTo>
                  <a:lnTo>
                    <a:pt x="8610600" y="44450"/>
                  </a:lnTo>
                  <a:lnTo>
                    <a:pt x="8610600" y="31750"/>
                  </a:lnTo>
                  <a:lnTo>
                    <a:pt x="8647421" y="31750"/>
                  </a:lnTo>
                  <a:lnTo>
                    <a:pt x="8645711" y="23252"/>
                  </a:lnTo>
                  <a:lnTo>
                    <a:pt x="8637555" y="11144"/>
                  </a:lnTo>
                  <a:lnTo>
                    <a:pt x="8625447" y="2988"/>
                  </a:lnTo>
                  <a:lnTo>
                    <a:pt x="8610600" y="0"/>
                  </a:lnTo>
                  <a:close/>
                </a:path>
                <a:path w="8648700" h="76200">
                  <a:moveTo>
                    <a:pt x="857377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8573778" y="44450"/>
                  </a:lnTo>
                  <a:lnTo>
                    <a:pt x="8572500" y="38100"/>
                  </a:lnTo>
                  <a:lnTo>
                    <a:pt x="8573778" y="31750"/>
                  </a:lnTo>
                  <a:close/>
                </a:path>
                <a:path w="8648700" h="76200">
                  <a:moveTo>
                    <a:pt x="8647421" y="31750"/>
                  </a:moveTo>
                  <a:lnTo>
                    <a:pt x="8610600" y="31750"/>
                  </a:lnTo>
                  <a:lnTo>
                    <a:pt x="8610600" y="44450"/>
                  </a:lnTo>
                  <a:lnTo>
                    <a:pt x="8647421" y="44450"/>
                  </a:lnTo>
                  <a:lnTo>
                    <a:pt x="8648700" y="38100"/>
                  </a:lnTo>
                  <a:lnTo>
                    <a:pt x="8647421" y="31750"/>
                  </a:lnTo>
                  <a:close/>
                </a:path>
              </a:pathLst>
            </a:custGeom>
            <a:solidFill>
              <a:srgbClr val="B5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457200"/>
            <a:ext cx="1524000" cy="45262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Four</a:t>
            </a:r>
            <a:r>
              <a:rPr spc="-40" dirty="0"/>
              <a:t> </a:t>
            </a:r>
            <a:r>
              <a:rPr dirty="0"/>
              <a:t>abstract</a:t>
            </a:r>
            <a:r>
              <a:rPr spc="-35" dirty="0"/>
              <a:t> </a:t>
            </a:r>
            <a:r>
              <a:rPr dirty="0"/>
              <a:t>layers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Internet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230833"/>
            <a:ext cx="3376295" cy="3038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144145" indent="-51562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7685" algn="l"/>
              </a:tabLst>
            </a:pPr>
            <a:r>
              <a:rPr sz="2600" b="1" dirty="0">
                <a:solidFill>
                  <a:srgbClr val="404040"/>
                </a:solidFill>
                <a:latin typeface="Calibri"/>
                <a:cs typeface="Calibri"/>
              </a:rPr>
              <a:t>Application</a:t>
            </a:r>
            <a:r>
              <a:rPr sz="2600" b="1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layer: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HTTP(S)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FTP,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SMTP, </a:t>
            </a:r>
            <a:r>
              <a:rPr sz="2600" dirty="0">
                <a:solidFill>
                  <a:srgbClr val="B59B0C"/>
                </a:solidFill>
                <a:latin typeface="Calibri"/>
                <a:cs typeface="Calibri"/>
              </a:rPr>
              <a:t>DNS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…</a:t>
            </a:r>
            <a:endParaRPr sz="260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527685" algn="l"/>
              </a:tabLst>
            </a:pPr>
            <a:r>
              <a:rPr sz="26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Transport</a:t>
            </a:r>
            <a:r>
              <a:rPr sz="2600" b="1" u="sng" spc="-3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6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layer: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TCP</a:t>
            </a:r>
            <a:r>
              <a:rPr sz="2600" u="sng" spc="-20" dirty="0">
                <a:solidFill>
                  <a:srgbClr val="40404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,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u="sng" spc="-25" dirty="0">
                <a:solidFill>
                  <a:srgbClr val="B59B0C"/>
                </a:solidFill>
                <a:uFill>
                  <a:solidFill>
                    <a:srgbClr val="B59B0C"/>
                  </a:solidFill>
                </a:uFill>
                <a:latin typeface="Calibri"/>
                <a:cs typeface="Calibri"/>
              </a:rPr>
              <a:t>UDP</a:t>
            </a:r>
            <a:endParaRPr sz="26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600" b="1" dirty="0">
                <a:solidFill>
                  <a:srgbClr val="404040"/>
                </a:solidFill>
                <a:latin typeface="Calibri"/>
                <a:cs typeface="Calibri"/>
              </a:rPr>
              <a:t>Internet</a:t>
            </a:r>
            <a:r>
              <a:rPr sz="2600" b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layer:</a:t>
            </a:r>
            <a:r>
              <a:rPr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IP</a:t>
            </a:r>
            <a:endParaRPr sz="26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527685" algn="l"/>
              </a:tabLst>
            </a:pPr>
            <a:r>
              <a:rPr sz="2600" b="1" dirty="0">
                <a:solidFill>
                  <a:srgbClr val="404040"/>
                </a:solidFill>
                <a:latin typeface="Calibri"/>
                <a:cs typeface="Calibri"/>
              </a:rPr>
              <a:t>Link</a:t>
            </a:r>
            <a:r>
              <a:rPr sz="2600" b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layer: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1356" y="4243577"/>
            <a:ext cx="306070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underlying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networking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architecture</a:t>
            </a:r>
            <a:r>
              <a:rPr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below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IP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(Ethernet,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802.11)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01187" y="1051560"/>
            <a:ext cx="4816475" cy="5501640"/>
            <a:chOff x="3801187" y="1051560"/>
            <a:chExt cx="4816475" cy="550164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0" y="1051560"/>
              <a:ext cx="4648200" cy="55016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05950" y="3059436"/>
              <a:ext cx="4806950" cy="686435"/>
            </a:xfrm>
            <a:custGeom>
              <a:avLst/>
              <a:gdLst/>
              <a:ahLst/>
              <a:cxnLst/>
              <a:rect l="l" t="t" r="r" b="b"/>
              <a:pathLst>
                <a:path w="4806950" h="686435">
                  <a:moveTo>
                    <a:pt x="2920649" y="0"/>
                  </a:moveTo>
                  <a:lnTo>
                    <a:pt x="2863291" y="970"/>
                  </a:lnTo>
                  <a:lnTo>
                    <a:pt x="2807152" y="3241"/>
                  </a:lnTo>
                  <a:lnTo>
                    <a:pt x="2752841" y="6771"/>
                  </a:lnTo>
                  <a:lnTo>
                    <a:pt x="2700967" y="11521"/>
                  </a:lnTo>
                  <a:lnTo>
                    <a:pt x="2652139" y="17451"/>
                  </a:lnTo>
                  <a:lnTo>
                    <a:pt x="2606967" y="24523"/>
                  </a:lnTo>
                  <a:lnTo>
                    <a:pt x="2566059" y="32697"/>
                  </a:lnTo>
                  <a:lnTo>
                    <a:pt x="2499472" y="52190"/>
                  </a:lnTo>
                  <a:lnTo>
                    <a:pt x="2467871" y="46525"/>
                  </a:lnTo>
                  <a:lnTo>
                    <a:pt x="2398906" y="36670"/>
                  </a:lnTo>
                  <a:lnTo>
                    <a:pt x="2306856" y="27505"/>
                  </a:lnTo>
                  <a:lnTo>
                    <a:pt x="2250673" y="23680"/>
                  </a:lnTo>
                  <a:lnTo>
                    <a:pt x="2193660" y="21008"/>
                  </a:lnTo>
                  <a:lnTo>
                    <a:pt x="2136219" y="19464"/>
                  </a:lnTo>
                  <a:lnTo>
                    <a:pt x="2078753" y="19024"/>
                  </a:lnTo>
                  <a:lnTo>
                    <a:pt x="2021666" y="19664"/>
                  </a:lnTo>
                  <a:lnTo>
                    <a:pt x="1965361" y="21361"/>
                  </a:lnTo>
                  <a:lnTo>
                    <a:pt x="1910240" y="24091"/>
                  </a:lnTo>
                  <a:lnTo>
                    <a:pt x="1856707" y="27830"/>
                  </a:lnTo>
                  <a:lnTo>
                    <a:pt x="1805166" y="32555"/>
                  </a:lnTo>
                  <a:lnTo>
                    <a:pt x="1756019" y="38240"/>
                  </a:lnTo>
                  <a:lnTo>
                    <a:pt x="1709669" y="44864"/>
                  </a:lnTo>
                  <a:lnTo>
                    <a:pt x="1666520" y="52401"/>
                  </a:lnTo>
                  <a:lnTo>
                    <a:pt x="1626975" y="60828"/>
                  </a:lnTo>
                  <a:lnTo>
                    <a:pt x="1560307" y="80257"/>
                  </a:lnTo>
                  <a:lnTo>
                    <a:pt x="1511177" y="75122"/>
                  </a:lnTo>
                  <a:lnTo>
                    <a:pt x="1460457" y="70730"/>
                  </a:lnTo>
                  <a:lnTo>
                    <a:pt x="1408373" y="67091"/>
                  </a:lnTo>
                  <a:lnTo>
                    <a:pt x="1355151" y="64214"/>
                  </a:lnTo>
                  <a:lnTo>
                    <a:pt x="1301016" y="62108"/>
                  </a:lnTo>
                  <a:lnTo>
                    <a:pt x="1246194" y="60784"/>
                  </a:lnTo>
                  <a:lnTo>
                    <a:pt x="1190911" y="60249"/>
                  </a:lnTo>
                  <a:lnTo>
                    <a:pt x="1135394" y="60514"/>
                  </a:lnTo>
                  <a:lnTo>
                    <a:pt x="1079866" y="61588"/>
                  </a:lnTo>
                  <a:lnTo>
                    <a:pt x="1004354" y="64356"/>
                  </a:lnTo>
                  <a:lnTo>
                    <a:pt x="932052" y="68508"/>
                  </a:lnTo>
                  <a:lnTo>
                    <a:pt x="863281" y="73963"/>
                  </a:lnTo>
                  <a:lnTo>
                    <a:pt x="798365" y="80638"/>
                  </a:lnTo>
                  <a:lnTo>
                    <a:pt x="737626" y="88450"/>
                  </a:lnTo>
                  <a:lnTo>
                    <a:pt x="681386" y="97316"/>
                  </a:lnTo>
                  <a:lnTo>
                    <a:pt x="629967" y="107154"/>
                  </a:lnTo>
                  <a:lnTo>
                    <a:pt x="583693" y="117881"/>
                  </a:lnTo>
                  <a:lnTo>
                    <a:pt x="542885" y="129414"/>
                  </a:lnTo>
                  <a:lnTo>
                    <a:pt x="478959" y="154572"/>
                  </a:lnTo>
                  <a:lnTo>
                    <a:pt x="440767" y="181964"/>
                  </a:lnTo>
                  <a:lnTo>
                    <a:pt x="430889" y="210931"/>
                  </a:lnTo>
                  <a:lnTo>
                    <a:pt x="437373" y="225799"/>
                  </a:lnTo>
                  <a:lnTo>
                    <a:pt x="433436" y="227958"/>
                  </a:lnTo>
                  <a:lnTo>
                    <a:pt x="368991" y="230112"/>
                  </a:lnTo>
                  <a:lnTo>
                    <a:pt x="307318" y="233901"/>
                  </a:lnTo>
                  <a:lnTo>
                    <a:pt x="249153" y="239235"/>
                  </a:lnTo>
                  <a:lnTo>
                    <a:pt x="195232" y="246021"/>
                  </a:lnTo>
                  <a:lnTo>
                    <a:pt x="146289" y="254169"/>
                  </a:lnTo>
                  <a:lnTo>
                    <a:pt x="103059" y="263588"/>
                  </a:lnTo>
                  <a:lnTo>
                    <a:pt x="66279" y="274186"/>
                  </a:lnTo>
                  <a:lnTo>
                    <a:pt x="29133" y="289586"/>
                  </a:lnTo>
                  <a:lnTo>
                    <a:pt x="0" y="321783"/>
                  </a:lnTo>
                  <a:lnTo>
                    <a:pt x="7040" y="337851"/>
                  </a:lnTo>
                  <a:lnTo>
                    <a:pt x="61905" y="368109"/>
                  </a:lnTo>
                  <a:lnTo>
                    <a:pt x="108757" y="381572"/>
                  </a:lnTo>
                  <a:lnTo>
                    <a:pt x="167909" y="393438"/>
                  </a:lnTo>
                  <a:lnTo>
                    <a:pt x="238872" y="403345"/>
                  </a:lnTo>
                  <a:lnTo>
                    <a:pt x="175535" y="419734"/>
                  </a:lnTo>
                  <a:lnTo>
                    <a:pt x="132415" y="438159"/>
                  </a:lnTo>
                  <a:lnTo>
                    <a:pt x="110678" y="457941"/>
                  </a:lnTo>
                  <a:lnTo>
                    <a:pt x="111491" y="478402"/>
                  </a:lnTo>
                  <a:lnTo>
                    <a:pt x="148147" y="504897"/>
                  </a:lnTo>
                  <a:lnTo>
                    <a:pt x="219727" y="527458"/>
                  </a:lnTo>
                  <a:lnTo>
                    <a:pt x="266532" y="536946"/>
                  </a:lnTo>
                  <a:lnTo>
                    <a:pt x="319569" y="545072"/>
                  </a:lnTo>
                  <a:lnTo>
                    <a:pt x="378005" y="551708"/>
                  </a:lnTo>
                  <a:lnTo>
                    <a:pt x="441007" y="556728"/>
                  </a:lnTo>
                  <a:lnTo>
                    <a:pt x="507743" y="560005"/>
                  </a:lnTo>
                  <a:lnTo>
                    <a:pt x="577379" y="561413"/>
                  </a:lnTo>
                  <a:lnTo>
                    <a:pt x="649082" y="560825"/>
                  </a:lnTo>
                  <a:lnTo>
                    <a:pt x="655051" y="562857"/>
                  </a:lnTo>
                  <a:lnTo>
                    <a:pt x="691636" y="573777"/>
                  </a:lnTo>
                  <a:lnTo>
                    <a:pt x="767287" y="591977"/>
                  </a:lnTo>
                  <a:lnTo>
                    <a:pt x="809129" y="600126"/>
                  </a:lnTo>
                  <a:lnTo>
                    <a:pt x="853384" y="607629"/>
                  </a:lnTo>
                  <a:lnTo>
                    <a:pt x="899852" y="614475"/>
                  </a:lnTo>
                  <a:lnTo>
                    <a:pt x="948335" y="620655"/>
                  </a:lnTo>
                  <a:lnTo>
                    <a:pt x="998632" y="626159"/>
                  </a:lnTo>
                  <a:lnTo>
                    <a:pt x="1050544" y="630978"/>
                  </a:lnTo>
                  <a:lnTo>
                    <a:pt x="1103873" y="635101"/>
                  </a:lnTo>
                  <a:lnTo>
                    <a:pt x="1158419" y="638520"/>
                  </a:lnTo>
                  <a:lnTo>
                    <a:pt x="1213983" y="641224"/>
                  </a:lnTo>
                  <a:lnTo>
                    <a:pt x="1270365" y="643203"/>
                  </a:lnTo>
                  <a:lnTo>
                    <a:pt x="1327367" y="644449"/>
                  </a:lnTo>
                  <a:lnTo>
                    <a:pt x="1384790" y="644950"/>
                  </a:lnTo>
                  <a:lnTo>
                    <a:pt x="1442433" y="644699"/>
                  </a:lnTo>
                  <a:lnTo>
                    <a:pt x="1500098" y="643684"/>
                  </a:lnTo>
                  <a:lnTo>
                    <a:pt x="1557585" y="641896"/>
                  </a:lnTo>
                  <a:lnTo>
                    <a:pt x="1614696" y="639325"/>
                  </a:lnTo>
                  <a:lnTo>
                    <a:pt x="1671231" y="635962"/>
                  </a:lnTo>
                  <a:lnTo>
                    <a:pt x="1726992" y="631797"/>
                  </a:lnTo>
                  <a:lnTo>
                    <a:pt x="1781777" y="626821"/>
                  </a:lnTo>
                  <a:lnTo>
                    <a:pt x="1835389" y="621023"/>
                  </a:lnTo>
                  <a:lnTo>
                    <a:pt x="1873745" y="631238"/>
                  </a:lnTo>
                  <a:lnTo>
                    <a:pt x="1916231" y="640710"/>
                  </a:lnTo>
                  <a:lnTo>
                    <a:pt x="1962559" y="649399"/>
                  </a:lnTo>
                  <a:lnTo>
                    <a:pt x="2012443" y="657266"/>
                  </a:lnTo>
                  <a:lnTo>
                    <a:pt x="2065595" y="664269"/>
                  </a:lnTo>
                  <a:lnTo>
                    <a:pt x="2121729" y="670368"/>
                  </a:lnTo>
                  <a:lnTo>
                    <a:pt x="2180556" y="675525"/>
                  </a:lnTo>
                  <a:lnTo>
                    <a:pt x="2241789" y="679697"/>
                  </a:lnTo>
                  <a:lnTo>
                    <a:pt x="2304552" y="682853"/>
                  </a:lnTo>
                  <a:lnTo>
                    <a:pt x="2367403" y="684922"/>
                  </a:lnTo>
                  <a:lnTo>
                    <a:pt x="2430061" y="685933"/>
                  </a:lnTo>
                  <a:lnTo>
                    <a:pt x="2492247" y="685916"/>
                  </a:lnTo>
                  <a:lnTo>
                    <a:pt x="2553680" y="684899"/>
                  </a:lnTo>
                  <a:lnTo>
                    <a:pt x="2614078" y="682912"/>
                  </a:lnTo>
                  <a:lnTo>
                    <a:pt x="2673161" y="679985"/>
                  </a:lnTo>
                  <a:lnTo>
                    <a:pt x="2730649" y="676146"/>
                  </a:lnTo>
                  <a:lnTo>
                    <a:pt x="2786259" y="671425"/>
                  </a:lnTo>
                  <a:lnTo>
                    <a:pt x="2839713" y="665852"/>
                  </a:lnTo>
                  <a:lnTo>
                    <a:pt x="2890729" y="659455"/>
                  </a:lnTo>
                  <a:lnTo>
                    <a:pt x="2939026" y="652264"/>
                  </a:lnTo>
                  <a:lnTo>
                    <a:pt x="2984323" y="644309"/>
                  </a:lnTo>
                  <a:lnTo>
                    <a:pt x="3026341" y="635618"/>
                  </a:lnTo>
                  <a:lnTo>
                    <a:pt x="3064797" y="626221"/>
                  </a:lnTo>
                  <a:lnTo>
                    <a:pt x="3129904" y="605427"/>
                  </a:lnTo>
                  <a:lnTo>
                    <a:pt x="3177398" y="582161"/>
                  </a:lnTo>
                  <a:lnTo>
                    <a:pt x="3221410" y="587035"/>
                  </a:lnTo>
                  <a:lnTo>
                    <a:pt x="3267080" y="591200"/>
                  </a:lnTo>
                  <a:lnTo>
                    <a:pt x="3314188" y="594647"/>
                  </a:lnTo>
                  <a:lnTo>
                    <a:pt x="3362512" y="597368"/>
                  </a:lnTo>
                  <a:lnTo>
                    <a:pt x="3411828" y="599354"/>
                  </a:lnTo>
                  <a:lnTo>
                    <a:pt x="3461915" y="600596"/>
                  </a:lnTo>
                  <a:lnTo>
                    <a:pt x="3512551" y="601084"/>
                  </a:lnTo>
                  <a:lnTo>
                    <a:pt x="3587566" y="600351"/>
                  </a:lnTo>
                  <a:lnTo>
                    <a:pt x="3660105" y="597997"/>
                  </a:lnTo>
                  <a:lnTo>
                    <a:pt x="3729682" y="594114"/>
                  </a:lnTo>
                  <a:lnTo>
                    <a:pt x="3795811" y="588796"/>
                  </a:lnTo>
                  <a:lnTo>
                    <a:pt x="3858007" y="582135"/>
                  </a:lnTo>
                  <a:lnTo>
                    <a:pt x="3915784" y="574225"/>
                  </a:lnTo>
                  <a:lnTo>
                    <a:pt x="3968656" y="565159"/>
                  </a:lnTo>
                  <a:lnTo>
                    <a:pt x="4016138" y="555029"/>
                  </a:lnTo>
                  <a:lnTo>
                    <a:pt x="4057744" y="543929"/>
                  </a:lnTo>
                  <a:lnTo>
                    <a:pt x="4121384" y="519191"/>
                  </a:lnTo>
                  <a:lnTo>
                    <a:pt x="4155692" y="491688"/>
                  </a:lnTo>
                  <a:lnTo>
                    <a:pt x="4160632" y="477132"/>
                  </a:lnTo>
                  <a:lnTo>
                    <a:pt x="4215090" y="475222"/>
                  </a:lnTo>
                  <a:lnTo>
                    <a:pt x="4268492" y="472550"/>
                  </a:lnTo>
                  <a:lnTo>
                    <a:pt x="4320639" y="469131"/>
                  </a:lnTo>
                  <a:lnTo>
                    <a:pt x="4371331" y="464981"/>
                  </a:lnTo>
                  <a:lnTo>
                    <a:pt x="4420368" y="460117"/>
                  </a:lnTo>
                  <a:lnTo>
                    <a:pt x="4467550" y="454552"/>
                  </a:lnTo>
                  <a:lnTo>
                    <a:pt x="4512676" y="448303"/>
                  </a:lnTo>
                  <a:lnTo>
                    <a:pt x="4579210" y="437142"/>
                  </a:lnTo>
                  <a:lnTo>
                    <a:pt x="4637444" y="424825"/>
                  </a:lnTo>
                  <a:lnTo>
                    <a:pt x="4687275" y="411506"/>
                  </a:lnTo>
                  <a:lnTo>
                    <a:pt x="4728599" y="397341"/>
                  </a:lnTo>
                  <a:lnTo>
                    <a:pt x="4785310" y="367087"/>
                  </a:lnTo>
                  <a:lnTo>
                    <a:pt x="4806748" y="335297"/>
                  </a:lnTo>
                  <a:lnTo>
                    <a:pt x="4803979" y="319213"/>
                  </a:lnTo>
                  <a:lnTo>
                    <a:pt x="4770947" y="287437"/>
                  </a:lnTo>
                  <a:lnTo>
                    <a:pt x="4700564" y="257214"/>
                  </a:lnTo>
                  <a:lnTo>
                    <a:pt x="4651106" y="243071"/>
                  </a:lnTo>
                  <a:lnTo>
                    <a:pt x="4658889" y="239406"/>
                  </a:lnTo>
                  <a:lnTo>
                    <a:pt x="4694189" y="212577"/>
                  </a:lnTo>
                  <a:lnTo>
                    <a:pt x="4699244" y="197280"/>
                  </a:lnTo>
                  <a:lnTo>
                    <a:pt x="4693945" y="182238"/>
                  </a:lnTo>
                  <a:lnTo>
                    <a:pt x="4654268" y="153592"/>
                  </a:lnTo>
                  <a:lnTo>
                    <a:pt x="4579122" y="127995"/>
                  </a:lnTo>
                  <a:lnTo>
                    <a:pt x="4529487" y="116762"/>
                  </a:lnTo>
                  <a:lnTo>
                    <a:pt x="4472473" y="106800"/>
                  </a:lnTo>
                  <a:lnTo>
                    <a:pt x="4408574" y="98277"/>
                  </a:lnTo>
                  <a:lnTo>
                    <a:pt x="4338286" y="91362"/>
                  </a:lnTo>
                  <a:lnTo>
                    <a:pt x="4262105" y="86226"/>
                  </a:lnTo>
                  <a:lnTo>
                    <a:pt x="4237704" y="68783"/>
                  </a:lnTo>
                  <a:lnTo>
                    <a:pt x="4198526" y="52507"/>
                  </a:lnTo>
                  <a:lnTo>
                    <a:pt x="4145609" y="37756"/>
                  </a:lnTo>
                  <a:lnTo>
                    <a:pt x="4079987" y="24885"/>
                  </a:lnTo>
                  <a:lnTo>
                    <a:pt x="4033065" y="17987"/>
                  </a:lnTo>
                  <a:lnTo>
                    <a:pt x="3983588" y="12222"/>
                  </a:lnTo>
                  <a:lnTo>
                    <a:pt x="3932023" y="7584"/>
                  </a:lnTo>
                  <a:lnTo>
                    <a:pt x="3878833" y="4065"/>
                  </a:lnTo>
                  <a:lnTo>
                    <a:pt x="3824482" y="1658"/>
                  </a:lnTo>
                  <a:lnTo>
                    <a:pt x="3769435" y="355"/>
                  </a:lnTo>
                  <a:lnTo>
                    <a:pt x="3714155" y="148"/>
                  </a:lnTo>
                  <a:lnTo>
                    <a:pt x="3659107" y="1030"/>
                  </a:lnTo>
                  <a:lnTo>
                    <a:pt x="3604755" y="2994"/>
                  </a:lnTo>
                  <a:lnTo>
                    <a:pt x="3551564" y="6032"/>
                  </a:lnTo>
                  <a:lnTo>
                    <a:pt x="3499997" y="10138"/>
                  </a:lnTo>
                  <a:lnTo>
                    <a:pt x="3450518" y="15302"/>
                  </a:lnTo>
                  <a:lnTo>
                    <a:pt x="3403593" y="21518"/>
                  </a:lnTo>
                  <a:lnTo>
                    <a:pt x="3359685" y="28779"/>
                  </a:lnTo>
                  <a:lnTo>
                    <a:pt x="3319257" y="37077"/>
                  </a:lnTo>
                  <a:lnTo>
                    <a:pt x="3283181" y="28901"/>
                  </a:lnTo>
                  <a:lnTo>
                    <a:pt x="3242676" y="21583"/>
                  </a:lnTo>
                  <a:lnTo>
                    <a:pt x="3198171" y="15217"/>
                  </a:lnTo>
                  <a:lnTo>
                    <a:pt x="3150093" y="9899"/>
                  </a:lnTo>
                  <a:lnTo>
                    <a:pt x="3093949" y="5277"/>
                  </a:lnTo>
                  <a:lnTo>
                    <a:pt x="3036587" y="2113"/>
                  </a:lnTo>
                  <a:lnTo>
                    <a:pt x="2978618" y="367"/>
                  </a:lnTo>
                  <a:lnTo>
                    <a:pt x="2920649" y="0"/>
                  </a:lnTo>
                  <a:close/>
                </a:path>
              </a:pathLst>
            </a:custGeom>
            <a:solidFill>
              <a:srgbClr val="FFFF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05950" y="3059436"/>
              <a:ext cx="4806950" cy="686435"/>
            </a:xfrm>
            <a:custGeom>
              <a:avLst/>
              <a:gdLst/>
              <a:ahLst/>
              <a:cxnLst/>
              <a:rect l="l" t="t" r="r" b="b"/>
              <a:pathLst>
                <a:path w="4806950" h="686435">
                  <a:moveTo>
                    <a:pt x="437373" y="225799"/>
                  </a:moveTo>
                  <a:lnTo>
                    <a:pt x="430889" y="210931"/>
                  </a:lnTo>
                  <a:lnTo>
                    <a:pt x="432127" y="196292"/>
                  </a:lnTo>
                  <a:lnTo>
                    <a:pt x="440767" y="181964"/>
                  </a:lnTo>
                  <a:lnTo>
                    <a:pt x="478959" y="154572"/>
                  </a:lnTo>
                  <a:lnTo>
                    <a:pt x="542885" y="129414"/>
                  </a:lnTo>
                  <a:lnTo>
                    <a:pt x="583693" y="117881"/>
                  </a:lnTo>
                  <a:lnTo>
                    <a:pt x="629967" y="107154"/>
                  </a:lnTo>
                  <a:lnTo>
                    <a:pt x="681386" y="97316"/>
                  </a:lnTo>
                  <a:lnTo>
                    <a:pt x="737626" y="88450"/>
                  </a:lnTo>
                  <a:lnTo>
                    <a:pt x="798365" y="80638"/>
                  </a:lnTo>
                  <a:lnTo>
                    <a:pt x="863281" y="73963"/>
                  </a:lnTo>
                  <a:lnTo>
                    <a:pt x="932052" y="68508"/>
                  </a:lnTo>
                  <a:lnTo>
                    <a:pt x="1004354" y="64356"/>
                  </a:lnTo>
                  <a:lnTo>
                    <a:pt x="1079866" y="61588"/>
                  </a:lnTo>
                  <a:lnTo>
                    <a:pt x="1135394" y="60514"/>
                  </a:lnTo>
                  <a:lnTo>
                    <a:pt x="1190911" y="60249"/>
                  </a:lnTo>
                  <a:lnTo>
                    <a:pt x="1246194" y="60784"/>
                  </a:lnTo>
                  <a:lnTo>
                    <a:pt x="1301016" y="62108"/>
                  </a:lnTo>
                  <a:lnTo>
                    <a:pt x="1355151" y="64214"/>
                  </a:lnTo>
                  <a:lnTo>
                    <a:pt x="1408373" y="67091"/>
                  </a:lnTo>
                  <a:lnTo>
                    <a:pt x="1460457" y="70730"/>
                  </a:lnTo>
                  <a:lnTo>
                    <a:pt x="1511177" y="75122"/>
                  </a:lnTo>
                  <a:lnTo>
                    <a:pt x="1560307" y="80257"/>
                  </a:lnTo>
                  <a:lnTo>
                    <a:pt x="1591436" y="70121"/>
                  </a:lnTo>
                  <a:lnTo>
                    <a:pt x="1666520" y="52401"/>
                  </a:lnTo>
                  <a:lnTo>
                    <a:pt x="1709669" y="44864"/>
                  </a:lnTo>
                  <a:lnTo>
                    <a:pt x="1756019" y="38240"/>
                  </a:lnTo>
                  <a:lnTo>
                    <a:pt x="1805166" y="32555"/>
                  </a:lnTo>
                  <a:lnTo>
                    <a:pt x="1856707" y="27830"/>
                  </a:lnTo>
                  <a:lnTo>
                    <a:pt x="1910240" y="24091"/>
                  </a:lnTo>
                  <a:lnTo>
                    <a:pt x="1965361" y="21361"/>
                  </a:lnTo>
                  <a:lnTo>
                    <a:pt x="2021666" y="19664"/>
                  </a:lnTo>
                  <a:lnTo>
                    <a:pt x="2078753" y="19024"/>
                  </a:lnTo>
                  <a:lnTo>
                    <a:pt x="2136219" y="19464"/>
                  </a:lnTo>
                  <a:lnTo>
                    <a:pt x="2193660" y="21008"/>
                  </a:lnTo>
                  <a:lnTo>
                    <a:pt x="2250673" y="23680"/>
                  </a:lnTo>
                  <a:lnTo>
                    <a:pt x="2306856" y="27505"/>
                  </a:lnTo>
                  <a:lnTo>
                    <a:pt x="2361804" y="32505"/>
                  </a:lnTo>
                  <a:lnTo>
                    <a:pt x="2434306" y="41347"/>
                  </a:lnTo>
                  <a:lnTo>
                    <a:pt x="2499472" y="52190"/>
                  </a:lnTo>
                  <a:lnTo>
                    <a:pt x="2530024" y="41932"/>
                  </a:lnTo>
                  <a:lnTo>
                    <a:pt x="2606967" y="24523"/>
                  </a:lnTo>
                  <a:lnTo>
                    <a:pt x="2652139" y="17451"/>
                  </a:lnTo>
                  <a:lnTo>
                    <a:pt x="2700967" y="11521"/>
                  </a:lnTo>
                  <a:lnTo>
                    <a:pt x="2752841" y="6771"/>
                  </a:lnTo>
                  <a:lnTo>
                    <a:pt x="2807152" y="3241"/>
                  </a:lnTo>
                  <a:lnTo>
                    <a:pt x="2863291" y="970"/>
                  </a:lnTo>
                  <a:lnTo>
                    <a:pt x="2920649" y="0"/>
                  </a:lnTo>
                  <a:lnTo>
                    <a:pt x="2978618" y="367"/>
                  </a:lnTo>
                  <a:lnTo>
                    <a:pt x="3036587" y="2113"/>
                  </a:lnTo>
                  <a:lnTo>
                    <a:pt x="3093949" y="5277"/>
                  </a:lnTo>
                  <a:lnTo>
                    <a:pt x="3150093" y="9899"/>
                  </a:lnTo>
                  <a:lnTo>
                    <a:pt x="3198171" y="15217"/>
                  </a:lnTo>
                  <a:lnTo>
                    <a:pt x="3242676" y="21583"/>
                  </a:lnTo>
                  <a:lnTo>
                    <a:pt x="3283181" y="28901"/>
                  </a:lnTo>
                  <a:lnTo>
                    <a:pt x="3319257" y="37077"/>
                  </a:lnTo>
                  <a:lnTo>
                    <a:pt x="3359685" y="28779"/>
                  </a:lnTo>
                  <a:lnTo>
                    <a:pt x="3403593" y="21518"/>
                  </a:lnTo>
                  <a:lnTo>
                    <a:pt x="3450518" y="15302"/>
                  </a:lnTo>
                  <a:lnTo>
                    <a:pt x="3499997" y="10138"/>
                  </a:lnTo>
                  <a:lnTo>
                    <a:pt x="3551564" y="6032"/>
                  </a:lnTo>
                  <a:lnTo>
                    <a:pt x="3604755" y="2994"/>
                  </a:lnTo>
                  <a:lnTo>
                    <a:pt x="3659107" y="1030"/>
                  </a:lnTo>
                  <a:lnTo>
                    <a:pt x="3714155" y="148"/>
                  </a:lnTo>
                  <a:lnTo>
                    <a:pt x="3769435" y="355"/>
                  </a:lnTo>
                  <a:lnTo>
                    <a:pt x="3824482" y="1658"/>
                  </a:lnTo>
                  <a:lnTo>
                    <a:pt x="3878833" y="4065"/>
                  </a:lnTo>
                  <a:lnTo>
                    <a:pt x="3932023" y="7584"/>
                  </a:lnTo>
                  <a:lnTo>
                    <a:pt x="3983588" y="12222"/>
                  </a:lnTo>
                  <a:lnTo>
                    <a:pt x="4033065" y="17987"/>
                  </a:lnTo>
                  <a:lnTo>
                    <a:pt x="4079987" y="24885"/>
                  </a:lnTo>
                  <a:lnTo>
                    <a:pt x="4145609" y="37756"/>
                  </a:lnTo>
                  <a:lnTo>
                    <a:pt x="4198526" y="52507"/>
                  </a:lnTo>
                  <a:lnTo>
                    <a:pt x="4237704" y="68783"/>
                  </a:lnTo>
                  <a:lnTo>
                    <a:pt x="4262105" y="86226"/>
                  </a:lnTo>
                  <a:lnTo>
                    <a:pt x="4338286" y="91362"/>
                  </a:lnTo>
                  <a:lnTo>
                    <a:pt x="4408574" y="98277"/>
                  </a:lnTo>
                  <a:lnTo>
                    <a:pt x="4472473" y="106800"/>
                  </a:lnTo>
                  <a:lnTo>
                    <a:pt x="4529487" y="116762"/>
                  </a:lnTo>
                  <a:lnTo>
                    <a:pt x="4579122" y="127995"/>
                  </a:lnTo>
                  <a:lnTo>
                    <a:pt x="4620880" y="140328"/>
                  </a:lnTo>
                  <a:lnTo>
                    <a:pt x="4678788" y="167619"/>
                  </a:lnTo>
                  <a:lnTo>
                    <a:pt x="4699244" y="197280"/>
                  </a:lnTo>
                  <a:lnTo>
                    <a:pt x="4694189" y="212577"/>
                  </a:lnTo>
                  <a:lnTo>
                    <a:pt x="4658889" y="239406"/>
                  </a:lnTo>
                  <a:lnTo>
                    <a:pt x="4651106" y="243071"/>
                  </a:lnTo>
                  <a:lnTo>
                    <a:pt x="4700564" y="257214"/>
                  </a:lnTo>
                  <a:lnTo>
                    <a:pt x="4740477" y="272054"/>
                  </a:lnTo>
                  <a:lnTo>
                    <a:pt x="4792080" y="303208"/>
                  </a:lnTo>
                  <a:lnTo>
                    <a:pt x="4806748" y="335297"/>
                  </a:lnTo>
                  <a:lnTo>
                    <a:pt x="4800490" y="351307"/>
                  </a:lnTo>
                  <a:lnTo>
                    <a:pt x="4761312" y="382483"/>
                  </a:lnTo>
                  <a:lnTo>
                    <a:pt x="4687275" y="411506"/>
                  </a:lnTo>
                  <a:lnTo>
                    <a:pt x="4637444" y="424825"/>
                  </a:lnTo>
                  <a:lnTo>
                    <a:pt x="4579210" y="437142"/>
                  </a:lnTo>
                  <a:lnTo>
                    <a:pt x="4512676" y="448303"/>
                  </a:lnTo>
                  <a:lnTo>
                    <a:pt x="4467550" y="454552"/>
                  </a:lnTo>
                  <a:lnTo>
                    <a:pt x="4420368" y="460117"/>
                  </a:lnTo>
                  <a:lnTo>
                    <a:pt x="4371331" y="464981"/>
                  </a:lnTo>
                  <a:lnTo>
                    <a:pt x="4320639" y="469131"/>
                  </a:lnTo>
                  <a:lnTo>
                    <a:pt x="4268492" y="472550"/>
                  </a:lnTo>
                  <a:lnTo>
                    <a:pt x="4215090" y="475222"/>
                  </a:lnTo>
                  <a:lnTo>
                    <a:pt x="4160632" y="477132"/>
                  </a:lnTo>
                  <a:lnTo>
                    <a:pt x="4155692" y="491688"/>
                  </a:lnTo>
                  <a:lnTo>
                    <a:pt x="4121384" y="519191"/>
                  </a:lnTo>
                  <a:lnTo>
                    <a:pt x="4057744" y="543929"/>
                  </a:lnTo>
                  <a:lnTo>
                    <a:pt x="4016138" y="555029"/>
                  </a:lnTo>
                  <a:lnTo>
                    <a:pt x="3968656" y="565159"/>
                  </a:lnTo>
                  <a:lnTo>
                    <a:pt x="3915784" y="574225"/>
                  </a:lnTo>
                  <a:lnTo>
                    <a:pt x="3858007" y="582135"/>
                  </a:lnTo>
                  <a:lnTo>
                    <a:pt x="3795811" y="588796"/>
                  </a:lnTo>
                  <a:lnTo>
                    <a:pt x="3729682" y="594114"/>
                  </a:lnTo>
                  <a:lnTo>
                    <a:pt x="3660105" y="597997"/>
                  </a:lnTo>
                  <a:lnTo>
                    <a:pt x="3587566" y="600351"/>
                  </a:lnTo>
                  <a:lnTo>
                    <a:pt x="3512551" y="601084"/>
                  </a:lnTo>
                  <a:lnTo>
                    <a:pt x="3461915" y="600596"/>
                  </a:lnTo>
                  <a:lnTo>
                    <a:pt x="3411828" y="599354"/>
                  </a:lnTo>
                  <a:lnTo>
                    <a:pt x="3362512" y="597368"/>
                  </a:lnTo>
                  <a:lnTo>
                    <a:pt x="3314188" y="594647"/>
                  </a:lnTo>
                  <a:lnTo>
                    <a:pt x="3267080" y="591200"/>
                  </a:lnTo>
                  <a:lnTo>
                    <a:pt x="3221410" y="587035"/>
                  </a:lnTo>
                  <a:lnTo>
                    <a:pt x="3177398" y="582161"/>
                  </a:lnTo>
                  <a:lnTo>
                    <a:pt x="3155993" y="594088"/>
                  </a:lnTo>
                  <a:lnTo>
                    <a:pt x="3099412" y="616148"/>
                  </a:lnTo>
                  <a:lnTo>
                    <a:pt x="3026341" y="635618"/>
                  </a:lnTo>
                  <a:lnTo>
                    <a:pt x="2984323" y="644309"/>
                  </a:lnTo>
                  <a:lnTo>
                    <a:pt x="2939026" y="652264"/>
                  </a:lnTo>
                  <a:lnTo>
                    <a:pt x="2890729" y="659455"/>
                  </a:lnTo>
                  <a:lnTo>
                    <a:pt x="2839713" y="665852"/>
                  </a:lnTo>
                  <a:lnTo>
                    <a:pt x="2786259" y="671425"/>
                  </a:lnTo>
                  <a:lnTo>
                    <a:pt x="2730649" y="676146"/>
                  </a:lnTo>
                  <a:lnTo>
                    <a:pt x="2673161" y="679985"/>
                  </a:lnTo>
                  <a:lnTo>
                    <a:pt x="2614078" y="682912"/>
                  </a:lnTo>
                  <a:lnTo>
                    <a:pt x="2553680" y="684899"/>
                  </a:lnTo>
                  <a:lnTo>
                    <a:pt x="2492247" y="685916"/>
                  </a:lnTo>
                  <a:lnTo>
                    <a:pt x="2430061" y="685933"/>
                  </a:lnTo>
                  <a:lnTo>
                    <a:pt x="2367403" y="684922"/>
                  </a:lnTo>
                  <a:lnTo>
                    <a:pt x="2304552" y="682853"/>
                  </a:lnTo>
                  <a:lnTo>
                    <a:pt x="2241789" y="679697"/>
                  </a:lnTo>
                  <a:lnTo>
                    <a:pt x="2180556" y="675525"/>
                  </a:lnTo>
                  <a:lnTo>
                    <a:pt x="2121729" y="670368"/>
                  </a:lnTo>
                  <a:lnTo>
                    <a:pt x="2065595" y="664269"/>
                  </a:lnTo>
                  <a:lnTo>
                    <a:pt x="2012443" y="657266"/>
                  </a:lnTo>
                  <a:lnTo>
                    <a:pt x="1962559" y="649399"/>
                  </a:lnTo>
                  <a:lnTo>
                    <a:pt x="1916231" y="640710"/>
                  </a:lnTo>
                  <a:lnTo>
                    <a:pt x="1873745" y="631238"/>
                  </a:lnTo>
                  <a:lnTo>
                    <a:pt x="1835389" y="621023"/>
                  </a:lnTo>
                  <a:lnTo>
                    <a:pt x="1781777" y="626821"/>
                  </a:lnTo>
                  <a:lnTo>
                    <a:pt x="1726992" y="631797"/>
                  </a:lnTo>
                  <a:lnTo>
                    <a:pt x="1671231" y="635962"/>
                  </a:lnTo>
                  <a:lnTo>
                    <a:pt x="1614696" y="639325"/>
                  </a:lnTo>
                  <a:lnTo>
                    <a:pt x="1557585" y="641896"/>
                  </a:lnTo>
                  <a:lnTo>
                    <a:pt x="1500098" y="643684"/>
                  </a:lnTo>
                  <a:lnTo>
                    <a:pt x="1442433" y="644699"/>
                  </a:lnTo>
                  <a:lnTo>
                    <a:pt x="1384790" y="644950"/>
                  </a:lnTo>
                  <a:lnTo>
                    <a:pt x="1327367" y="644449"/>
                  </a:lnTo>
                  <a:lnTo>
                    <a:pt x="1270365" y="643203"/>
                  </a:lnTo>
                  <a:lnTo>
                    <a:pt x="1213983" y="641224"/>
                  </a:lnTo>
                  <a:lnTo>
                    <a:pt x="1158419" y="638520"/>
                  </a:lnTo>
                  <a:lnTo>
                    <a:pt x="1103873" y="635101"/>
                  </a:lnTo>
                  <a:lnTo>
                    <a:pt x="1050544" y="630978"/>
                  </a:lnTo>
                  <a:lnTo>
                    <a:pt x="998632" y="626159"/>
                  </a:lnTo>
                  <a:lnTo>
                    <a:pt x="948335" y="620655"/>
                  </a:lnTo>
                  <a:lnTo>
                    <a:pt x="899852" y="614475"/>
                  </a:lnTo>
                  <a:lnTo>
                    <a:pt x="853384" y="607629"/>
                  </a:lnTo>
                  <a:lnTo>
                    <a:pt x="809129" y="600126"/>
                  </a:lnTo>
                  <a:lnTo>
                    <a:pt x="767287" y="591977"/>
                  </a:lnTo>
                  <a:lnTo>
                    <a:pt x="728056" y="583191"/>
                  </a:lnTo>
                  <a:lnTo>
                    <a:pt x="658226" y="563746"/>
                  </a:lnTo>
                  <a:lnTo>
                    <a:pt x="655051" y="562857"/>
                  </a:lnTo>
                  <a:lnTo>
                    <a:pt x="652130" y="561841"/>
                  </a:lnTo>
                  <a:lnTo>
                    <a:pt x="649082" y="560825"/>
                  </a:lnTo>
                  <a:lnTo>
                    <a:pt x="577379" y="561413"/>
                  </a:lnTo>
                  <a:lnTo>
                    <a:pt x="507743" y="560005"/>
                  </a:lnTo>
                  <a:lnTo>
                    <a:pt x="441007" y="556728"/>
                  </a:lnTo>
                  <a:lnTo>
                    <a:pt x="378005" y="551708"/>
                  </a:lnTo>
                  <a:lnTo>
                    <a:pt x="319569" y="545072"/>
                  </a:lnTo>
                  <a:lnTo>
                    <a:pt x="266532" y="536946"/>
                  </a:lnTo>
                  <a:lnTo>
                    <a:pt x="219727" y="527458"/>
                  </a:lnTo>
                  <a:lnTo>
                    <a:pt x="179988" y="516732"/>
                  </a:lnTo>
                  <a:lnTo>
                    <a:pt x="125037" y="492078"/>
                  </a:lnTo>
                  <a:lnTo>
                    <a:pt x="110678" y="457941"/>
                  </a:lnTo>
                  <a:lnTo>
                    <a:pt x="132415" y="438159"/>
                  </a:lnTo>
                  <a:lnTo>
                    <a:pt x="175535" y="419734"/>
                  </a:lnTo>
                  <a:lnTo>
                    <a:pt x="238872" y="403345"/>
                  </a:lnTo>
                  <a:lnTo>
                    <a:pt x="167909" y="393438"/>
                  </a:lnTo>
                  <a:lnTo>
                    <a:pt x="108757" y="381572"/>
                  </a:lnTo>
                  <a:lnTo>
                    <a:pt x="61905" y="368109"/>
                  </a:lnTo>
                  <a:lnTo>
                    <a:pt x="7040" y="337851"/>
                  </a:lnTo>
                  <a:lnTo>
                    <a:pt x="0" y="321783"/>
                  </a:lnTo>
                  <a:lnTo>
                    <a:pt x="7202" y="305573"/>
                  </a:lnTo>
                  <a:lnTo>
                    <a:pt x="66279" y="274186"/>
                  </a:lnTo>
                  <a:lnTo>
                    <a:pt x="103059" y="263588"/>
                  </a:lnTo>
                  <a:lnTo>
                    <a:pt x="146289" y="254169"/>
                  </a:lnTo>
                  <a:lnTo>
                    <a:pt x="195232" y="246021"/>
                  </a:lnTo>
                  <a:lnTo>
                    <a:pt x="249153" y="239235"/>
                  </a:lnTo>
                  <a:lnTo>
                    <a:pt x="307318" y="233901"/>
                  </a:lnTo>
                  <a:lnTo>
                    <a:pt x="368991" y="230112"/>
                  </a:lnTo>
                  <a:lnTo>
                    <a:pt x="433436" y="227958"/>
                  </a:lnTo>
                  <a:lnTo>
                    <a:pt x="437373" y="225799"/>
                  </a:lnTo>
                  <a:close/>
                </a:path>
                <a:path w="4806950" h="686435">
                  <a:moveTo>
                    <a:pt x="525511" y="413251"/>
                  </a:moveTo>
                  <a:lnTo>
                    <a:pt x="476478" y="413518"/>
                  </a:lnTo>
                  <a:lnTo>
                    <a:pt x="427797" y="412809"/>
                  </a:lnTo>
                  <a:lnTo>
                    <a:pt x="379842" y="411140"/>
                  </a:lnTo>
                  <a:lnTo>
                    <a:pt x="332989" y="408528"/>
                  </a:lnTo>
                  <a:lnTo>
                    <a:pt x="287610" y="404993"/>
                  </a:lnTo>
                  <a:lnTo>
                    <a:pt x="244079" y="400551"/>
                  </a:lnTo>
                </a:path>
                <a:path w="4806950" h="686435">
                  <a:moveTo>
                    <a:pt x="773923" y="551681"/>
                  </a:moveTo>
                  <a:lnTo>
                    <a:pt x="743959" y="553776"/>
                  </a:lnTo>
                  <a:lnTo>
                    <a:pt x="713376" y="555491"/>
                  </a:lnTo>
                  <a:lnTo>
                    <a:pt x="682269" y="556824"/>
                  </a:lnTo>
                  <a:lnTo>
                    <a:pt x="650733" y="557777"/>
                  </a:lnTo>
                </a:path>
                <a:path w="4806950" h="686435">
                  <a:moveTo>
                    <a:pt x="1835135" y="618229"/>
                  </a:moveTo>
                  <a:lnTo>
                    <a:pt x="1813760" y="611637"/>
                  </a:lnTo>
                  <a:lnTo>
                    <a:pt x="1794241" y="604830"/>
                  </a:lnTo>
                  <a:lnTo>
                    <a:pt x="1776628" y="597834"/>
                  </a:lnTo>
                  <a:lnTo>
                    <a:pt x="1760967" y="590670"/>
                  </a:lnTo>
                </a:path>
                <a:path w="4806950" h="686435">
                  <a:moveTo>
                    <a:pt x="3207497" y="549395"/>
                  </a:moveTo>
                  <a:lnTo>
                    <a:pt x="3203140" y="557084"/>
                  </a:lnTo>
                  <a:lnTo>
                    <a:pt x="3196734" y="564714"/>
                  </a:lnTo>
                  <a:lnTo>
                    <a:pt x="3188281" y="572273"/>
                  </a:lnTo>
                  <a:lnTo>
                    <a:pt x="3177779" y="579748"/>
                  </a:lnTo>
                </a:path>
                <a:path w="4806950" h="686435">
                  <a:moveTo>
                    <a:pt x="3796650" y="362070"/>
                  </a:moveTo>
                  <a:lnTo>
                    <a:pt x="3876215" y="371016"/>
                  </a:lnTo>
                  <a:lnTo>
                    <a:pt x="3947368" y="381896"/>
                  </a:lnTo>
                  <a:lnTo>
                    <a:pt x="4009400" y="394487"/>
                  </a:lnTo>
                  <a:lnTo>
                    <a:pt x="4061604" y="408568"/>
                  </a:lnTo>
                  <a:lnTo>
                    <a:pt x="4103271" y="423917"/>
                  </a:lnTo>
                  <a:lnTo>
                    <a:pt x="4152160" y="457531"/>
                  </a:lnTo>
                  <a:lnTo>
                    <a:pt x="4157965" y="475354"/>
                  </a:lnTo>
                </a:path>
                <a:path w="4806950" h="686435">
                  <a:moveTo>
                    <a:pt x="4648820" y="241420"/>
                  </a:moveTo>
                  <a:lnTo>
                    <a:pt x="4618285" y="253354"/>
                  </a:lnTo>
                  <a:lnTo>
                    <a:pt x="4581034" y="264502"/>
                  </a:lnTo>
                  <a:lnTo>
                    <a:pt x="4537449" y="274746"/>
                  </a:lnTo>
                  <a:lnTo>
                    <a:pt x="4487911" y="283965"/>
                  </a:lnTo>
                </a:path>
                <a:path w="4806950" h="686435">
                  <a:moveTo>
                    <a:pt x="4262740" y="83813"/>
                  </a:moveTo>
                  <a:lnTo>
                    <a:pt x="4268963" y="90417"/>
                  </a:lnTo>
                  <a:lnTo>
                    <a:pt x="4271757" y="97148"/>
                  </a:lnTo>
                  <a:lnTo>
                    <a:pt x="4271249" y="103879"/>
                  </a:lnTo>
                </a:path>
                <a:path w="4806950" h="686435">
                  <a:moveTo>
                    <a:pt x="3235310" y="60445"/>
                  </a:moveTo>
                  <a:lnTo>
                    <a:pt x="3252297" y="53617"/>
                  </a:lnTo>
                  <a:lnTo>
                    <a:pt x="3271759" y="47062"/>
                  </a:lnTo>
                  <a:lnTo>
                    <a:pt x="3293603" y="40817"/>
                  </a:lnTo>
                  <a:lnTo>
                    <a:pt x="3317733" y="34918"/>
                  </a:lnTo>
                </a:path>
                <a:path w="4806950" h="686435">
                  <a:moveTo>
                    <a:pt x="2464420" y="72637"/>
                  </a:moveTo>
                  <a:lnTo>
                    <a:pt x="2471778" y="66952"/>
                  </a:lnTo>
                  <a:lnTo>
                    <a:pt x="2480899" y="61350"/>
                  </a:lnTo>
                  <a:lnTo>
                    <a:pt x="2491781" y="55867"/>
                  </a:lnTo>
                  <a:lnTo>
                    <a:pt x="2504425" y="50539"/>
                  </a:lnTo>
                </a:path>
                <a:path w="4806950" h="686435">
                  <a:moveTo>
                    <a:pt x="1559799" y="80130"/>
                  </a:moveTo>
                  <a:lnTo>
                    <a:pt x="1598382" y="84841"/>
                  </a:lnTo>
                  <a:lnTo>
                    <a:pt x="1635380" y="90004"/>
                  </a:lnTo>
                  <a:lnTo>
                    <a:pt x="1670688" y="95596"/>
                  </a:lnTo>
                  <a:lnTo>
                    <a:pt x="1704198" y="101593"/>
                  </a:lnTo>
                </a:path>
                <a:path w="4806950" h="686435">
                  <a:moveTo>
                    <a:pt x="462646" y="248405"/>
                  </a:moveTo>
                  <a:lnTo>
                    <a:pt x="454645" y="242837"/>
                  </a:lnTo>
                  <a:lnTo>
                    <a:pt x="447787" y="237197"/>
                  </a:lnTo>
                  <a:lnTo>
                    <a:pt x="442072" y="231510"/>
                  </a:lnTo>
                  <a:lnTo>
                    <a:pt x="437500" y="225799"/>
                  </a:lnTo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972047" y="3426714"/>
            <a:ext cx="544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Web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UDP</a:t>
            </a:r>
            <a:r>
              <a:rPr spc="-50" dirty="0"/>
              <a:t> </a:t>
            </a:r>
            <a:r>
              <a:rPr dirty="0"/>
              <a:t>vs</a:t>
            </a:r>
            <a:r>
              <a:rPr spc="-55" dirty="0"/>
              <a:t> </a:t>
            </a:r>
            <a:r>
              <a:rPr spc="-25" dirty="0"/>
              <a:t>TCP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77798"/>
            <a:ext cx="8477885" cy="5086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b="1" spc="-20" dirty="0">
                <a:latin typeface="Arial"/>
                <a:cs typeface="Arial"/>
              </a:rPr>
              <a:t>UDP:</a:t>
            </a:r>
            <a:endParaRPr sz="2200">
              <a:latin typeface="Arial"/>
              <a:cs typeface="Arial"/>
            </a:endParaRPr>
          </a:p>
          <a:p>
            <a:pPr marL="862965" lvl="1" indent="-393065">
              <a:lnSpc>
                <a:spcPts val="2160"/>
              </a:lnSpc>
              <a:spcBef>
                <a:spcPts val="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b="1" dirty="0">
                <a:latin typeface="Arial"/>
                <a:cs typeface="Arial"/>
              </a:rPr>
              <a:t>Anything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where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don't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care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too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much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if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get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all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862965">
              <a:lnSpc>
                <a:spcPts val="2160"/>
              </a:lnSpc>
            </a:pPr>
            <a:r>
              <a:rPr sz="2000" b="1" spc="-10" dirty="0">
                <a:latin typeface="Arial"/>
                <a:cs typeface="Arial"/>
              </a:rPr>
              <a:t>always</a:t>
            </a:r>
            <a:endParaRPr sz="2000">
              <a:latin typeface="Arial"/>
              <a:cs typeface="Arial"/>
            </a:endParaRPr>
          </a:p>
          <a:p>
            <a:pPr marL="862965" marR="249554" lvl="1" indent="-393700">
              <a:lnSpc>
                <a:spcPct val="8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10" dirty="0">
                <a:latin typeface="Arial"/>
                <a:cs typeface="Arial"/>
              </a:rPr>
              <a:t>Tunnelling/VPN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(lost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packets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ok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tunnelled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takes </a:t>
            </a:r>
            <a:r>
              <a:rPr sz="2000" dirty="0">
                <a:latin typeface="Arial"/>
                <a:cs typeface="Arial"/>
              </a:rPr>
              <a:t>care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it)</a:t>
            </a:r>
            <a:endParaRPr sz="2000">
              <a:latin typeface="Arial"/>
              <a:cs typeface="Arial"/>
            </a:endParaRPr>
          </a:p>
          <a:p>
            <a:pPr marL="862965" lvl="1" indent="-393065">
              <a:lnSpc>
                <a:spcPct val="100000"/>
              </a:lnSpc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latin typeface="Arial"/>
                <a:cs typeface="Arial"/>
              </a:rPr>
              <a:t>Media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streaming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(lost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frames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ok)</a:t>
            </a:r>
            <a:endParaRPr sz="2000">
              <a:latin typeface="Arial"/>
              <a:cs typeface="Arial"/>
            </a:endParaRPr>
          </a:p>
          <a:p>
            <a:pPr marL="862965" lvl="1" indent="-39306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latin typeface="Arial"/>
                <a:cs typeface="Arial"/>
              </a:rPr>
              <a:t>Online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games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don't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you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every</a:t>
            </a:r>
            <a:r>
              <a:rPr sz="2000" i="1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update</a:t>
            </a:r>
            <a:endParaRPr sz="2000">
              <a:latin typeface="Arial"/>
              <a:cs typeface="Arial"/>
            </a:endParaRPr>
          </a:p>
          <a:p>
            <a:pPr marL="862965" marR="5080" lvl="1" indent="-393700">
              <a:lnSpc>
                <a:spcPct val="8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latin typeface="Arial"/>
                <a:cs typeface="Arial"/>
              </a:rPr>
              <a:t>Local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broadcast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mechanisms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(same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application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running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different </a:t>
            </a:r>
            <a:r>
              <a:rPr sz="2000" dirty="0">
                <a:latin typeface="Arial"/>
                <a:cs typeface="Arial"/>
              </a:rPr>
              <a:t>machines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"discovering"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other)</a:t>
            </a:r>
            <a:endParaRPr sz="2000">
              <a:latin typeface="Arial"/>
              <a:cs typeface="Arial"/>
            </a:endParaRPr>
          </a:p>
          <a:p>
            <a:pPr marL="862965" lvl="1" indent="-393065">
              <a:lnSpc>
                <a:spcPts val="2395"/>
              </a:lnSpc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b="1" spc="-10" dirty="0">
                <a:latin typeface="Arial"/>
                <a:cs typeface="Arial"/>
              </a:rPr>
              <a:t>(Speed)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ts val="2635"/>
              </a:lnSpc>
              <a:buFont typeface="Wingdings"/>
              <a:buChar char=""/>
              <a:tabLst>
                <a:tab pos="354965" algn="l"/>
              </a:tabLst>
            </a:pPr>
            <a:r>
              <a:rPr sz="2200" b="1" spc="-20" dirty="0">
                <a:latin typeface="Arial"/>
                <a:cs typeface="Arial"/>
              </a:rPr>
              <a:t>TCP:</a:t>
            </a:r>
            <a:endParaRPr sz="2200">
              <a:latin typeface="Arial"/>
              <a:cs typeface="Arial"/>
            </a:endParaRPr>
          </a:p>
          <a:p>
            <a:pPr marL="862965" lvl="1" indent="-393065">
              <a:lnSpc>
                <a:spcPct val="100000"/>
              </a:lnSpc>
              <a:spcBef>
                <a:spcPts val="1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b="1" dirty="0">
                <a:latin typeface="Arial"/>
                <a:cs typeface="Arial"/>
              </a:rPr>
              <a:t>Almost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anything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where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you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have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get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all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transmitted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862965" lvl="1" indent="-393065">
              <a:lnSpc>
                <a:spcPct val="100000"/>
              </a:lnSpc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25" dirty="0">
                <a:latin typeface="Arial"/>
                <a:cs typeface="Arial"/>
              </a:rPr>
              <a:t>Web</a:t>
            </a:r>
            <a:endParaRPr sz="2000">
              <a:latin typeface="Arial"/>
              <a:cs typeface="Arial"/>
            </a:endParaRPr>
          </a:p>
          <a:p>
            <a:pPr marL="862965" lvl="1" indent="-393065">
              <a:lnSpc>
                <a:spcPct val="100000"/>
              </a:lnSpc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latin typeface="Arial"/>
                <a:cs typeface="Arial"/>
              </a:rPr>
              <a:t>SSH,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FTP,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telnet</a:t>
            </a:r>
            <a:endParaRPr sz="2000">
              <a:latin typeface="Arial"/>
              <a:cs typeface="Arial"/>
            </a:endParaRPr>
          </a:p>
          <a:p>
            <a:pPr marL="862965" lvl="1" indent="-393065">
              <a:lnSpc>
                <a:spcPct val="100000"/>
              </a:lnSpc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45" dirty="0">
                <a:latin typeface="Arial"/>
                <a:cs typeface="Arial"/>
              </a:rPr>
              <a:t>SMTP,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sending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mail</a:t>
            </a:r>
            <a:endParaRPr sz="2000">
              <a:latin typeface="Arial"/>
              <a:cs typeface="Arial"/>
            </a:endParaRPr>
          </a:p>
          <a:p>
            <a:pPr marL="862965" lvl="1" indent="-393065">
              <a:lnSpc>
                <a:spcPct val="100000"/>
              </a:lnSpc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spc="-30" dirty="0">
                <a:latin typeface="Arial"/>
                <a:cs typeface="Arial"/>
              </a:rPr>
              <a:t>IMAP/POP,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receiving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mail</a:t>
            </a:r>
            <a:endParaRPr sz="2000">
              <a:latin typeface="Arial"/>
              <a:cs typeface="Arial"/>
            </a:endParaRPr>
          </a:p>
          <a:p>
            <a:pPr marL="862965" lvl="1" indent="-393065">
              <a:lnSpc>
                <a:spcPct val="100000"/>
              </a:lnSpc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b="1" spc="-10" dirty="0">
                <a:latin typeface="Arial"/>
                <a:cs typeface="Arial"/>
              </a:rPr>
              <a:t>(Reliability)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1028700"/>
            <a:ext cx="9163050" cy="5840095"/>
            <a:chOff x="-8762" y="1028700"/>
            <a:chExt cx="9163050" cy="5840095"/>
          </a:xfrm>
        </p:grpSpPr>
        <p:sp>
          <p:nvSpPr>
            <p:cNvPr id="3" name="object 3"/>
            <p:cNvSpPr/>
            <p:nvPr/>
          </p:nvSpPr>
          <p:spPr>
            <a:xfrm>
              <a:off x="762" y="6477761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914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144000" y="381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5392">
                <a:alpha val="3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6477761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0" y="381000"/>
                  </a:moveTo>
                  <a:lnTo>
                    <a:pt x="9144000" y="3810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9050">
              <a:solidFill>
                <a:srgbClr val="0053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" y="1028700"/>
              <a:ext cx="8648700" cy="76200"/>
            </a:xfrm>
            <a:custGeom>
              <a:avLst/>
              <a:gdLst/>
              <a:ahLst/>
              <a:cxnLst/>
              <a:rect l="l" t="t" r="r" b="b"/>
              <a:pathLst>
                <a:path w="8648700" h="76200">
                  <a:moveTo>
                    <a:pt x="8610600" y="0"/>
                  </a:moveTo>
                  <a:lnTo>
                    <a:pt x="8595752" y="2988"/>
                  </a:lnTo>
                  <a:lnTo>
                    <a:pt x="8583644" y="11144"/>
                  </a:lnTo>
                  <a:lnTo>
                    <a:pt x="8575488" y="23252"/>
                  </a:lnTo>
                  <a:lnTo>
                    <a:pt x="8572500" y="38100"/>
                  </a:lnTo>
                  <a:lnTo>
                    <a:pt x="8575488" y="52947"/>
                  </a:lnTo>
                  <a:lnTo>
                    <a:pt x="8583644" y="65055"/>
                  </a:lnTo>
                  <a:lnTo>
                    <a:pt x="8595752" y="73211"/>
                  </a:lnTo>
                  <a:lnTo>
                    <a:pt x="8610600" y="76200"/>
                  </a:lnTo>
                  <a:lnTo>
                    <a:pt x="8625447" y="73211"/>
                  </a:lnTo>
                  <a:lnTo>
                    <a:pt x="8637555" y="65055"/>
                  </a:lnTo>
                  <a:lnTo>
                    <a:pt x="8645711" y="52947"/>
                  </a:lnTo>
                  <a:lnTo>
                    <a:pt x="8647421" y="44450"/>
                  </a:lnTo>
                  <a:lnTo>
                    <a:pt x="8610600" y="44450"/>
                  </a:lnTo>
                  <a:lnTo>
                    <a:pt x="8610600" y="31750"/>
                  </a:lnTo>
                  <a:lnTo>
                    <a:pt x="8647421" y="31750"/>
                  </a:lnTo>
                  <a:lnTo>
                    <a:pt x="8645711" y="23252"/>
                  </a:lnTo>
                  <a:lnTo>
                    <a:pt x="8637555" y="11144"/>
                  </a:lnTo>
                  <a:lnTo>
                    <a:pt x="8625447" y="2988"/>
                  </a:lnTo>
                  <a:lnTo>
                    <a:pt x="8610600" y="0"/>
                  </a:lnTo>
                  <a:close/>
                </a:path>
                <a:path w="8648700" h="76200">
                  <a:moveTo>
                    <a:pt x="857377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8573778" y="44450"/>
                  </a:lnTo>
                  <a:lnTo>
                    <a:pt x="8572500" y="38100"/>
                  </a:lnTo>
                  <a:lnTo>
                    <a:pt x="8573778" y="31750"/>
                  </a:lnTo>
                  <a:close/>
                </a:path>
                <a:path w="8648700" h="76200">
                  <a:moveTo>
                    <a:pt x="8647421" y="31750"/>
                  </a:moveTo>
                  <a:lnTo>
                    <a:pt x="8610600" y="31750"/>
                  </a:lnTo>
                  <a:lnTo>
                    <a:pt x="8610600" y="44450"/>
                  </a:lnTo>
                  <a:lnTo>
                    <a:pt x="8647421" y="44450"/>
                  </a:lnTo>
                  <a:lnTo>
                    <a:pt x="8648700" y="38100"/>
                  </a:lnTo>
                  <a:lnTo>
                    <a:pt x="8647421" y="31750"/>
                  </a:lnTo>
                  <a:close/>
                </a:path>
              </a:pathLst>
            </a:custGeom>
            <a:solidFill>
              <a:srgbClr val="B59B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457200"/>
            <a:ext cx="1524000" cy="45262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Four</a:t>
            </a:r>
            <a:r>
              <a:rPr spc="-40" dirty="0"/>
              <a:t> </a:t>
            </a:r>
            <a:r>
              <a:rPr dirty="0"/>
              <a:t>abstract</a:t>
            </a:r>
            <a:r>
              <a:rPr spc="-35" dirty="0"/>
              <a:t> </a:t>
            </a:r>
            <a:r>
              <a:rPr dirty="0"/>
              <a:t>layers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Internet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230833"/>
            <a:ext cx="3376295" cy="3038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144145" indent="-51562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7685" algn="l"/>
              </a:tabLst>
            </a:pPr>
            <a:r>
              <a:rPr sz="2600" b="1" dirty="0">
                <a:solidFill>
                  <a:srgbClr val="404040"/>
                </a:solidFill>
                <a:latin typeface="Calibri"/>
                <a:cs typeface="Calibri"/>
              </a:rPr>
              <a:t>Application</a:t>
            </a:r>
            <a:r>
              <a:rPr sz="2600" b="1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layer: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HTTP(S)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FTP,</a:t>
            </a:r>
            <a:r>
              <a:rPr sz="26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SMTP, </a:t>
            </a:r>
            <a:r>
              <a:rPr sz="2600" dirty="0">
                <a:solidFill>
                  <a:srgbClr val="B59B0C"/>
                </a:solidFill>
                <a:latin typeface="Calibri"/>
                <a:cs typeface="Calibri"/>
              </a:rPr>
              <a:t>DNS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50" dirty="0">
                <a:solidFill>
                  <a:srgbClr val="404040"/>
                </a:solidFill>
                <a:latin typeface="Calibri"/>
                <a:cs typeface="Calibri"/>
              </a:rPr>
              <a:t>…</a:t>
            </a:r>
            <a:endParaRPr sz="2600">
              <a:latin typeface="Calibri"/>
              <a:cs typeface="Calibri"/>
            </a:endParaRPr>
          </a:p>
          <a:p>
            <a:pPr marL="527685" marR="5080" indent="-51562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527685" algn="l"/>
              </a:tabLst>
            </a:pPr>
            <a:r>
              <a:rPr sz="2600" b="1" dirty="0">
                <a:solidFill>
                  <a:srgbClr val="404040"/>
                </a:solidFill>
                <a:latin typeface="Calibri"/>
                <a:cs typeface="Calibri"/>
              </a:rPr>
              <a:t>Transport</a:t>
            </a:r>
            <a:r>
              <a:rPr sz="2600" b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layer: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FF0000"/>
                </a:solidFill>
                <a:latin typeface="Calibri"/>
                <a:cs typeface="Calibri"/>
              </a:rPr>
              <a:t>TCP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, </a:t>
            </a:r>
            <a:r>
              <a:rPr sz="2600" spc="-25" dirty="0">
                <a:solidFill>
                  <a:srgbClr val="B59B0C"/>
                </a:solidFill>
                <a:latin typeface="Calibri"/>
                <a:cs typeface="Calibri"/>
              </a:rPr>
              <a:t>UDP</a:t>
            </a:r>
            <a:endParaRPr sz="26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</a:tabLst>
            </a:pPr>
            <a:r>
              <a:rPr sz="2600" b="1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Internet</a:t>
            </a:r>
            <a:r>
              <a:rPr sz="2600" b="1" u="sng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600" u="sng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layer:</a:t>
            </a:r>
            <a:r>
              <a:rPr sz="2600" u="sng" spc="-4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 </a:t>
            </a:r>
            <a:r>
              <a:rPr sz="2600" u="sng" spc="-25" dirty="0">
                <a:solidFill>
                  <a:srgbClr val="FF000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</a:rPr>
              <a:t>IP</a:t>
            </a:r>
            <a:endParaRPr sz="26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527685" algn="l"/>
              </a:tabLst>
            </a:pPr>
            <a:r>
              <a:rPr sz="2600" b="1" dirty="0">
                <a:solidFill>
                  <a:srgbClr val="404040"/>
                </a:solidFill>
                <a:latin typeface="Calibri"/>
                <a:cs typeface="Calibri"/>
              </a:rPr>
              <a:t>Link</a:t>
            </a:r>
            <a:r>
              <a:rPr sz="2600" b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layer: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1356" y="4243577"/>
            <a:ext cx="306070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underlying</a:t>
            </a:r>
            <a:r>
              <a:rPr sz="2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networking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architecture</a:t>
            </a:r>
            <a:r>
              <a:rPr sz="26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below</a:t>
            </a:r>
            <a:r>
              <a:rPr sz="2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04040"/>
                </a:solidFill>
                <a:latin typeface="Calibri"/>
                <a:cs typeface="Calibri"/>
              </a:rPr>
              <a:t>IP </a:t>
            </a:r>
            <a:r>
              <a:rPr sz="2600" dirty="0">
                <a:solidFill>
                  <a:srgbClr val="404040"/>
                </a:solidFill>
                <a:latin typeface="Calibri"/>
                <a:cs typeface="Calibri"/>
              </a:rPr>
              <a:t>(Ethernet,</a:t>
            </a:r>
            <a:r>
              <a:rPr sz="2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4040"/>
                </a:solidFill>
                <a:latin typeface="Calibri"/>
                <a:cs typeface="Calibri"/>
              </a:rPr>
              <a:t>802.11)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01187" y="1051560"/>
            <a:ext cx="4816475" cy="5501640"/>
            <a:chOff x="3801187" y="1051560"/>
            <a:chExt cx="4816475" cy="550164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0" y="1051560"/>
              <a:ext cx="4648200" cy="55016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05950" y="3059436"/>
              <a:ext cx="4806950" cy="686435"/>
            </a:xfrm>
            <a:custGeom>
              <a:avLst/>
              <a:gdLst/>
              <a:ahLst/>
              <a:cxnLst/>
              <a:rect l="l" t="t" r="r" b="b"/>
              <a:pathLst>
                <a:path w="4806950" h="686435">
                  <a:moveTo>
                    <a:pt x="2920649" y="0"/>
                  </a:moveTo>
                  <a:lnTo>
                    <a:pt x="2863291" y="970"/>
                  </a:lnTo>
                  <a:lnTo>
                    <a:pt x="2807152" y="3241"/>
                  </a:lnTo>
                  <a:lnTo>
                    <a:pt x="2752841" y="6771"/>
                  </a:lnTo>
                  <a:lnTo>
                    <a:pt x="2700967" y="11521"/>
                  </a:lnTo>
                  <a:lnTo>
                    <a:pt x="2652139" y="17451"/>
                  </a:lnTo>
                  <a:lnTo>
                    <a:pt x="2606967" y="24523"/>
                  </a:lnTo>
                  <a:lnTo>
                    <a:pt x="2566059" y="32697"/>
                  </a:lnTo>
                  <a:lnTo>
                    <a:pt x="2499472" y="52190"/>
                  </a:lnTo>
                  <a:lnTo>
                    <a:pt x="2467871" y="46525"/>
                  </a:lnTo>
                  <a:lnTo>
                    <a:pt x="2398906" y="36670"/>
                  </a:lnTo>
                  <a:lnTo>
                    <a:pt x="2306856" y="27505"/>
                  </a:lnTo>
                  <a:lnTo>
                    <a:pt x="2250673" y="23680"/>
                  </a:lnTo>
                  <a:lnTo>
                    <a:pt x="2193660" y="21008"/>
                  </a:lnTo>
                  <a:lnTo>
                    <a:pt x="2136219" y="19464"/>
                  </a:lnTo>
                  <a:lnTo>
                    <a:pt x="2078753" y="19024"/>
                  </a:lnTo>
                  <a:lnTo>
                    <a:pt x="2021666" y="19664"/>
                  </a:lnTo>
                  <a:lnTo>
                    <a:pt x="1965361" y="21361"/>
                  </a:lnTo>
                  <a:lnTo>
                    <a:pt x="1910240" y="24091"/>
                  </a:lnTo>
                  <a:lnTo>
                    <a:pt x="1856707" y="27830"/>
                  </a:lnTo>
                  <a:lnTo>
                    <a:pt x="1805166" y="32555"/>
                  </a:lnTo>
                  <a:lnTo>
                    <a:pt x="1756019" y="38240"/>
                  </a:lnTo>
                  <a:lnTo>
                    <a:pt x="1709669" y="44864"/>
                  </a:lnTo>
                  <a:lnTo>
                    <a:pt x="1666520" y="52401"/>
                  </a:lnTo>
                  <a:lnTo>
                    <a:pt x="1626975" y="60828"/>
                  </a:lnTo>
                  <a:lnTo>
                    <a:pt x="1560307" y="80257"/>
                  </a:lnTo>
                  <a:lnTo>
                    <a:pt x="1511177" y="75122"/>
                  </a:lnTo>
                  <a:lnTo>
                    <a:pt x="1460457" y="70730"/>
                  </a:lnTo>
                  <a:lnTo>
                    <a:pt x="1408373" y="67091"/>
                  </a:lnTo>
                  <a:lnTo>
                    <a:pt x="1355151" y="64214"/>
                  </a:lnTo>
                  <a:lnTo>
                    <a:pt x="1301016" y="62108"/>
                  </a:lnTo>
                  <a:lnTo>
                    <a:pt x="1246194" y="60784"/>
                  </a:lnTo>
                  <a:lnTo>
                    <a:pt x="1190911" y="60249"/>
                  </a:lnTo>
                  <a:lnTo>
                    <a:pt x="1135394" y="60514"/>
                  </a:lnTo>
                  <a:lnTo>
                    <a:pt x="1079866" y="61588"/>
                  </a:lnTo>
                  <a:lnTo>
                    <a:pt x="1004354" y="64356"/>
                  </a:lnTo>
                  <a:lnTo>
                    <a:pt x="932052" y="68508"/>
                  </a:lnTo>
                  <a:lnTo>
                    <a:pt x="863281" y="73963"/>
                  </a:lnTo>
                  <a:lnTo>
                    <a:pt x="798365" y="80638"/>
                  </a:lnTo>
                  <a:lnTo>
                    <a:pt x="737626" y="88450"/>
                  </a:lnTo>
                  <a:lnTo>
                    <a:pt x="681386" y="97316"/>
                  </a:lnTo>
                  <a:lnTo>
                    <a:pt x="629967" y="107154"/>
                  </a:lnTo>
                  <a:lnTo>
                    <a:pt x="583693" y="117881"/>
                  </a:lnTo>
                  <a:lnTo>
                    <a:pt x="542885" y="129414"/>
                  </a:lnTo>
                  <a:lnTo>
                    <a:pt x="478959" y="154572"/>
                  </a:lnTo>
                  <a:lnTo>
                    <a:pt x="440767" y="181964"/>
                  </a:lnTo>
                  <a:lnTo>
                    <a:pt x="430889" y="210931"/>
                  </a:lnTo>
                  <a:lnTo>
                    <a:pt x="437373" y="225799"/>
                  </a:lnTo>
                  <a:lnTo>
                    <a:pt x="433436" y="227958"/>
                  </a:lnTo>
                  <a:lnTo>
                    <a:pt x="368991" y="230112"/>
                  </a:lnTo>
                  <a:lnTo>
                    <a:pt x="307318" y="233901"/>
                  </a:lnTo>
                  <a:lnTo>
                    <a:pt x="249153" y="239235"/>
                  </a:lnTo>
                  <a:lnTo>
                    <a:pt x="195232" y="246021"/>
                  </a:lnTo>
                  <a:lnTo>
                    <a:pt x="146289" y="254169"/>
                  </a:lnTo>
                  <a:lnTo>
                    <a:pt x="103059" y="263588"/>
                  </a:lnTo>
                  <a:lnTo>
                    <a:pt x="66279" y="274186"/>
                  </a:lnTo>
                  <a:lnTo>
                    <a:pt x="29133" y="289586"/>
                  </a:lnTo>
                  <a:lnTo>
                    <a:pt x="0" y="321783"/>
                  </a:lnTo>
                  <a:lnTo>
                    <a:pt x="7040" y="337851"/>
                  </a:lnTo>
                  <a:lnTo>
                    <a:pt x="61905" y="368109"/>
                  </a:lnTo>
                  <a:lnTo>
                    <a:pt x="108757" y="381572"/>
                  </a:lnTo>
                  <a:lnTo>
                    <a:pt x="167909" y="393438"/>
                  </a:lnTo>
                  <a:lnTo>
                    <a:pt x="238872" y="403345"/>
                  </a:lnTo>
                  <a:lnTo>
                    <a:pt x="175535" y="419734"/>
                  </a:lnTo>
                  <a:lnTo>
                    <a:pt x="132415" y="438159"/>
                  </a:lnTo>
                  <a:lnTo>
                    <a:pt x="110678" y="457941"/>
                  </a:lnTo>
                  <a:lnTo>
                    <a:pt x="111491" y="478402"/>
                  </a:lnTo>
                  <a:lnTo>
                    <a:pt x="148147" y="504897"/>
                  </a:lnTo>
                  <a:lnTo>
                    <a:pt x="219727" y="527458"/>
                  </a:lnTo>
                  <a:lnTo>
                    <a:pt x="266532" y="536946"/>
                  </a:lnTo>
                  <a:lnTo>
                    <a:pt x="319569" y="545072"/>
                  </a:lnTo>
                  <a:lnTo>
                    <a:pt x="378005" y="551708"/>
                  </a:lnTo>
                  <a:lnTo>
                    <a:pt x="441007" y="556728"/>
                  </a:lnTo>
                  <a:lnTo>
                    <a:pt x="507743" y="560005"/>
                  </a:lnTo>
                  <a:lnTo>
                    <a:pt x="577379" y="561413"/>
                  </a:lnTo>
                  <a:lnTo>
                    <a:pt x="649082" y="560825"/>
                  </a:lnTo>
                  <a:lnTo>
                    <a:pt x="655051" y="562857"/>
                  </a:lnTo>
                  <a:lnTo>
                    <a:pt x="691636" y="573777"/>
                  </a:lnTo>
                  <a:lnTo>
                    <a:pt x="767287" y="591977"/>
                  </a:lnTo>
                  <a:lnTo>
                    <a:pt x="809129" y="600126"/>
                  </a:lnTo>
                  <a:lnTo>
                    <a:pt x="853384" y="607629"/>
                  </a:lnTo>
                  <a:lnTo>
                    <a:pt x="899852" y="614475"/>
                  </a:lnTo>
                  <a:lnTo>
                    <a:pt x="948335" y="620655"/>
                  </a:lnTo>
                  <a:lnTo>
                    <a:pt x="998632" y="626159"/>
                  </a:lnTo>
                  <a:lnTo>
                    <a:pt x="1050544" y="630978"/>
                  </a:lnTo>
                  <a:lnTo>
                    <a:pt x="1103873" y="635101"/>
                  </a:lnTo>
                  <a:lnTo>
                    <a:pt x="1158419" y="638520"/>
                  </a:lnTo>
                  <a:lnTo>
                    <a:pt x="1213983" y="641224"/>
                  </a:lnTo>
                  <a:lnTo>
                    <a:pt x="1270365" y="643203"/>
                  </a:lnTo>
                  <a:lnTo>
                    <a:pt x="1327367" y="644449"/>
                  </a:lnTo>
                  <a:lnTo>
                    <a:pt x="1384790" y="644950"/>
                  </a:lnTo>
                  <a:lnTo>
                    <a:pt x="1442433" y="644699"/>
                  </a:lnTo>
                  <a:lnTo>
                    <a:pt x="1500098" y="643684"/>
                  </a:lnTo>
                  <a:lnTo>
                    <a:pt x="1557585" y="641896"/>
                  </a:lnTo>
                  <a:lnTo>
                    <a:pt x="1614696" y="639325"/>
                  </a:lnTo>
                  <a:lnTo>
                    <a:pt x="1671231" y="635962"/>
                  </a:lnTo>
                  <a:lnTo>
                    <a:pt x="1726992" y="631797"/>
                  </a:lnTo>
                  <a:lnTo>
                    <a:pt x="1781777" y="626821"/>
                  </a:lnTo>
                  <a:lnTo>
                    <a:pt x="1835389" y="621023"/>
                  </a:lnTo>
                  <a:lnTo>
                    <a:pt x="1873745" y="631238"/>
                  </a:lnTo>
                  <a:lnTo>
                    <a:pt x="1916231" y="640710"/>
                  </a:lnTo>
                  <a:lnTo>
                    <a:pt x="1962559" y="649399"/>
                  </a:lnTo>
                  <a:lnTo>
                    <a:pt x="2012443" y="657266"/>
                  </a:lnTo>
                  <a:lnTo>
                    <a:pt x="2065595" y="664269"/>
                  </a:lnTo>
                  <a:lnTo>
                    <a:pt x="2121729" y="670368"/>
                  </a:lnTo>
                  <a:lnTo>
                    <a:pt x="2180556" y="675525"/>
                  </a:lnTo>
                  <a:lnTo>
                    <a:pt x="2241789" y="679697"/>
                  </a:lnTo>
                  <a:lnTo>
                    <a:pt x="2304552" y="682853"/>
                  </a:lnTo>
                  <a:lnTo>
                    <a:pt x="2367403" y="684922"/>
                  </a:lnTo>
                  <a:lnTo>
                    <a:pt x="2430061" y="685933"/>
                  </a:lnTo>
                  <a:lnTo>
                    <a:pt x="2492247" y="685916"/>
                  </a:lnTo>
                  <a:lnTo>
                    <a:pt x="2553680" y="684899"/>
                  </a:lnTo>
                  <a:lnTo>
                    <a:pt x="2614078" y="682912"/>
                  </a:lnTo>
                  <a:lnTo>
                    <a:pt x="2673161" y="679985"/>
                  </a:lnTo>
                  <a:lnTo>
                    <a:pt x="2730649" y="676146"/>
                  </a:lnTo>
                  <a:lnTo>
                    <a:pt x="2786259" y="671425"/>
                  </a:lnTo>
                  <a:lnTo>
                    <a:pt x="2839713" y="665852"/>
                  </a:lnTo>
                  <a:lnTo>
                    <a:pt x="2890729" y="659455"/>
                  </a:lnTo>
                  <a:lnTo>
                    <a:pt x="2939026" y="652264"/>
                  </a:lnTo>
                  <a:lnTo>
                    <a:pt x="2984323" y="644309"/>
                  </a:lnTo>
                  <a:lnTo>
                    <a:pt x="3026341" y="635618"/>
                  </a:lnTo>
                  <a:lnTo>
                    <a:pt x="3064797" y="626221"/>
                  </a:lnTo>
                  <a:lnTo>
                    <a:pt x="3129904" y="605427"/>
                  </a:lnTo>
                  <a:lnTo>
                    <a:pt x="3177398" y="582161"/>
                  </a:lnTo>
                  <a:lnTo>
                    <a:pt x="3221410" y="587035"/>
                  </a:lnTo>
                  <a:lnTo>
                    <a:pt x="3267080" y="591200"/>
                  </a:lnTo>
                  <a:lnTo>
                    <a:pt x="3314188" y="594647"/>
                  </a:lnTo>
                  <a:lnTo>
                    <a:pt x="3362512" y="597368"/>
                  </a:lnTo>
                  <a:lnTo>
                    <a:pt x="3411828" y="599354"/>
                  </a:lnTo>
                  <a:lnTo>
                    <a:pt x="3461915" y="600596"/>
                  </a:lnTo>
                  <a:lnTo>
                    <a:pt x="3512551" y="601084"/>
                  </a:lnTo>
                  <a:lnTo>
                    <a:pt x="3587566" y="600351"/>
                  </a:lnTo>
                  <a:lnTo>
                    <a:pt x="3660105" y="597997"/>
                  </a:lnTo>
                  <a:lnTo>
                    <a:pt x="3729682" y="594114"/>
                  </a:lnTo>
                  <a:lnTo>
                    <a:pt x="3795811" y="588796"/>
                  </a:lnTo>
                  <a:lnTo>
                    <a:pt x="3858007" y="582135"/>
                  </a:lnTo>
                  <a:lnTo>
                    <a:pt x="3915784" y="574225"/>
                  </a:lnTo>
                  <a:lnTo>
                    <a:pt x="3968656" y="565159"/>
                  </a:lnTo>
                  <a:lnTo>
                    <a:pt x="4016138" y="555029"/>
                  </a:lnTo>
                  <a:lnTo>
                    <a:pt x="4057744" y="543929"/>
                  </a:lnTo>
                  <a:lnTo>
                    <a:pt x="4121384" y="519191"/>
                  </a:lnTo>
                  <a:lnTo>
                    <a:pt x="4155692" y="491688"/>
                  </a:lnTo>
                  <a:lnTo>
                    <a:pt x="4160632" y="477132"/>
                  </a:lnTo>
                  <a:lnTo>
                    <a:pt x="4215090" y="475222"/>
                  </a:lnTo>
                  <a:lnTo>
                    <a:pt x="4268492" y="472550"/>
                  </a:lnTo>
                  <a:lnTo>
                    <a:pt x="4320639" y="469131"/>
                  </a:lnTo>
                  <a:lnTo>
                    <a:pt x="4371331" y="464981"/>
                  </a:lnTo>
                  <a:lnTo>
                    <a:pt x="4420368" y="460117"/>
                  </a:lnTo>
                  <a:lnTo>
                    <a:pt x="4467550" y="454552"/>
                  </a:lnTo>
                  <a:lnTo>
                    <a:pt x="4512676" y="448303"/>
                  </a:lnTo>
                  <a:lnTo>
                    <a:pt x="4579210" y="437142"/>
                  </a:lnTo>
                  <a:lnTo>
                    <a:pt x="4637444" y="424825"/>
                  </a:lnTo>
                  <a:lnTo>
                    <a:pt x="4687275" y="411506"/>
                  </a:lnTo>
                  <a:lnTo>
                    <a:pt x="4728599" y="397341"/>
                  </a:lnTo>
                  <a:lnTo>
                    <a:pt x="4785310" y="367087"/>
                  </a:lnTo>
                  <a:lnTo>
                    <a:pt x="4806748" y="335297"/>
                  </a:lnTo>
                  <a:lnTo>
                    <a:pt x="4803979" y="319213"/>
                  </a:lnTo>
                  <a:lnTo>
                    <a:pt x="4770947" y="287437"/>
                  </a:lnTo>
                  <a:lnTo>
                    <a:pt x="4700564" y="257214"/>
                  </a:lnTo>
                  <a:lnTo>
                    <a:pt x="4651106" y="243071"/>
                  </a:lnTo>
                  <a:lnTo>
                    <a:pt x="4658889" y="239406"/>
                  </a:lnTo>
                  <a:lnTo>
                    <a:pt x="4694189" y="212577"/>
                  </a:lnTo>
                  <a:lnTo>
                    <a:pt x="4699244" y="197280"/>
                  </a:lnTo>
                  <a:lnTo>
                    <a:pt x="4693945" y="182238"/>
                  </a:lnTo>
                  <a:lnTo>
                    <a:pt x="4654268" y="153592"/>
                  </a:lnTo>
                  <a:lnTo>
                    <a:pt x="4579122" y="127995"/>
                  </a:lnTo>
                  <a:lnTo>
                    <a:pt x="4529487" y="116762"/>
                  </a:lnTo>
                  <a:lnTo>
                    <a:pt x="4472473" y="106800"/>
                  </a:lnTo>
                  <a:lnTo>
                    <a:pt x="4408574" y="98277"/>
                  </a:lnTo>
                  <a:lnTo>
                    <a:pt x="4338286" y="91362"/>
                  </a:lnTo>
                  <a:lnTo>
                    <a:pt x="4262105" y="86226"/>
                  </a:lnTo>
                  <a:lnTo>
                    <a:pt x="4237704" y="68783"/>
                  </a:lnTo>
                  <a:lnTo>
                    <a:pt x="4198526" y="52507"/>
                  </a:lnTo>
                  <a:lnTo>
                    <a:pt x="4145609" y="37756"/>
                  </a:lnTo>
                  <a:lnTo>
                    <a:pt x="4079987" y="24885"/>
                  </a:lnTo>
                  <a:lnTo>
                    <a:pt x="4033065" y="17987"/>
                  </a:lnTo>
                  <a:lnTo>
                    <a:pt x="3983588" y="12222"/>
                  </a:lnTo>
                  <a:lnTo>
                    <a:pt x="3932023" y="7584"/>
                  </a:lnTo>
                  <a:lnTo>
                    <a:pt x="3878833" y="4065"/>
                  </a:lnTo>
                  <a:lnTo>
                    <a:pt x="3824482" y="1658"/>
                  </a:lnTo>
                  <a:lnTo>
                    <a:pt x="3769435" y="355"/>
                  </a:lnTo>
                  <a:lnTo>
                    <a:pt x="3714155" y="148"/>
                  </a:lnTo>
                  <a:lnTo>
                    <a:pt x="3659107" y="1030"/>
                  </a:lnTo>
                  <a:lnTo>
                    <a:pt x="3604755" y="2994"/>
                  </a:lnTo>
                  <a:lnTo>
                    <a:pt x="3551564" y="6032"/>
                  </a:lnTo>
                  <a:lnTo>
                    <a:pt x="3499997" y="10138"/>
                  </a:lnTo>
                  <a:lnTo>
                    <a:pt x="3450518" y="15302"/>
                  </a:lnTo>
                  <a:lnTo>
                    <a:pt x="3403593" y="21518"/>
                  </a:lnTo>
                  <a:lnTo>
                    <a:pt x="3359685" y="28779"/>
                  </a:lnTo>
                  <a:lnTo>
                    <a:pt x="3319257" y="37077"/>
                  </a:lnTo>
                  <a:lnTo>
                    <a:pt x="3283181" y="28901"/>
                  </a:lnTo>
                  <a:lnTo>
                    <a:pt x="3242676" y="21583"/>
                  </a:lnTo>
                  <a:lnTo>
                    <a:pt x="3198171" y="15217"/>
                  </a:lnTo>
                  <a:lnTo>
                    <a:pt x="3150093" y="9899"/>
                  </a:lnTo>
                  <a:lnTo>
                    <a:pt x="3093949" y="5277"/>
                  </a:lnTo>
                  <a:lnTo>
                    <a:pt x="3036587" y="2113"/>
                  </a:lnTo>
                  <a:lnTo>
                    <a:pt x="2978618" y="367"/>
                  </a:lnTo>
                  <a:lnTo>
                    <a:pt x="2920649" y="0"/>
                  </a:lnTo>
                  <a:close/>
                </a:path>
              </a:pathLst>
            </a:custGeom>
            <a:solidFill>
              <a:srgbClr val="FFFF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05950" y="3059436"/>
              <a:ext cx="4806950" cy="686435"/>
            </a:xfrm>
            <a:custGeom>
              <a:avLst/>
              <a:gdLst/>
              <a:ahLst/>
              <a:cxnLst/>
              <a:rect l="l" t="t" r="r" b="b"/>
              <a:pathLst>
                <a:path w="4806950" h="686435">
                  <a:moveTo>
                    <a:pt x="437373" y="225799"/>
                  </a:moveTo>
                  <a:lnTo>
                    <a:pt x="430889" y="210931"/>
                  </a:lnTo>
                  <a:lnTo>
                    <a:pt x="432127" y="196292"/>
                  </a:lnTo>
                  <a:lnTo>
                    <a:pt x="440767" y="181964"/>
                  </a:lnTo>
                  <a:lnTo>
                    <a:pt x="478959" y="154572"/>
                  </a:lnTo>
                  <a:lnTo>
                    <a:pt x="542885" y="129414"/>
                  </a:lnTo>
                  <a:lnTo>
                    <a:pt x="583693" y="117881"/>
                  </a:lnTo>
                  <a:lnTo>
                    <a:pt x="629967" y="107154"/>
                  </a:lnTo>
                  <a:lnTo>
                    <a:pt x="681386" y="97316"/>
                  </a:lnTo>
                  <a:lnTo>
                    <a:pt x="737626" y="88450"/>
                  </a:lnTo>
                  <a:lnTo>
                    <a:pt x="798365" y="80638"/>
                  </a:lnTo>
                  <a:lnTo>
                    <a:pt x="863281" y="73963"/>
                  </a:lnTo>
                  <a:lnTo>
                    <a:pt x="932052" y="68508"/>
                  </a:lnTo>
                  <a:lnTo>
                    <a:pt x="1004354" y="64356"/>
                  </a:lnTo>
                  <a:lnTo>
                    <a:pt x="1079866" y="61588"/>
                  </a:lnTo>
                  <a:lnTo>
                    <a:pt x="1135394" y="60514"/>
                  </a:lnTo>
                  <a:lnTo>
                    <a:pt x="1190911" y="60249"/>
                  </a:lnTo>
                  <a:lnTo>
                    <a:pt x="1246194" y="60784"/>
                  </a:lnTo>
                  <a:lnTo>
                    <a:pt x="1301016" y="62108"/>
                  </a:lnTo>
                  <a:lnTo>
                    <a:pt x="1355151" y="64214"/>
                  </a:lnTo>
                  <a:lnTo>
                    <a:pt x="1408373" y="67091"/>
                  </a:lnTo>
                  <a:lnTo>
                    <a:pt x="1460457" y="70730"/>
                  </a:lnTo>
                  <a:lnTo>
                    <a:pt x="1511177" y="75122"/>
                  </a:lnTo>
                  <a:lnTo>
                    <a:pt x="1560307" y="80257"/>
                  </a:lnTo>
                  <a:lnTo>
                    <a:pt x="1591436" y="70121"/>
                  </a:lnTo>
                  <a:lnTo>
                    <a:pt x="1666520" y="52401"/>
                  </a:lnTo>
                  <a:lnTo>
                    <a:pt x="1709669" y="44864"/>
                  </a:lnTo>
                  <a:lnTo>
                    <a:pt x="1756019" y="38240"/>
                  </a:lnTo>
                  <a:lnTo>
                    <a:pt x="1805166" y="32555"/>
                  </a:lnTo>
                  <a:lnTo>
                    <a:pt x="1856707" y="27830"/>
                  </a:lnTo>
                  <a:lnTo>
                    <a:pt x="1910240" y="24091"/>
                  </a:lnTo>
                  <a:lnTo>
                    <a:pt x="1965361" y="21361"/>
                  </a:lnTo>
                  <a:lnTo>
                    <a:pt x="2021666" y="19664"/>
                  </a:lnTo>
                  <a:lnTo>
                    <a:pt x="2078753" y="19024"/>
                  </a:lnTo>
                  <a:lnTo>
                    <a:pt x="2136219" y="19464"/>
                  </a:lnTo>
                  <a:lnTo>
                    <a:pt x="2193660" y="21008"/>
                  </a:lnTo>
                  <a:lnTo>
                    <a:pt x="2250673" y="23680"/>
                  </a:lnTo>
                  <a:lnTo>
                    <a:pt x="2306856" y="27505"/>
                  </a:lnTo>
                  <a:lnTo>
                    <a:pt x="2361804" y="32505"/>
                  </a:lnTo>
                  <a:lnTo>
                    <a:pt x="2434306" y="41347"/>
                  </a:lnTo>
                  <a:lnTo>
                    <a:pt x="2499472" y="52190"/>
                  </a:lnTo>
                  <a:lnTo>
                    <a:pt x="2530024" y="41932"/>
                  </a:lnTo>
                  <a:lnTo>
                    <a:pt x="2606967" y="24523"/>
                  </a:lnTo>
                  <a:lnTo>
                    <a:pt x="2652139" y="17451"/>
                  </a:lnTo>
                  <a:lnTo>
                    <a:pt x="2700967" y="11521"/>
                  </a:lnTo>
                  <a:lnTo>
                    <a:pt x="2752841" y="6771"/>
                  </a:lnTo>
                  <a:lnTo>
                    <a:pt x="2807152" y="3241"/>
                  </a:lnTo>
                  <a:lnTo>
                    <a:pt x="2863291" y="970"/>
                  </a:lnTo>
                  <a:lnTo>
                    <a:pt x="2920649" y="0"/>
                  </a:lnTo>
                  <a:lnTo>
                    <a:pt x="2978618" y="367"/>
                  </a:lnTo>
                  <a:lnTo>
                    <a:pt x="3036587" y="2113"/>
                  </a:lnTo>
                  <a:lnTo>
                    <a:pt x="3093949" y="5277"/>
                  </a:lnTo>
                  <a:lnTo>
                    <a:pt x="3150093" y="9899"/>
                  </a:lnTo>
                  <a:lnTo>
                    <a:pt x="3198171" y="15217"/>
                  </a:lnTo>
                  <a:lnTo>
                    <a:pt x="3242676" y="21583"/>
                  </a:lnTo>
                  <a:lnTo>
                    <a:pt x="3283181" y="28901"/>
                  </a:lnTo>
                  <a:lnTo>
                    <a:pt x="3319257" y="37077"/>
                  </a:lnTo>
                  <a:lnTo>
                    <a:pt x="3359685" y="28779"/>
                  </a:lnTo>
                  <a:lnTo>
                    <a:pt x="3403593" y="21518"/>
                  </a:lnTo>
                  <a:lnTo>
                    <a:pt x="3450518" y="15302"/>
                  </a:lnTo>
                  <a:lnTo>
                    <a:pt x="3499997" y="10138"/>
                  </a:lnTo>
                  <a:lnTo>
                    <a:pt x="3551564" y="6032"/>
                  </a:lnTo>
                  <a:lnTo>
                    <a:pt x="3604755" y="2994"/>
                  </a:lnTo>
                  <a:lnTo>
                    <a:pt x="3659107" y="1030"/>
                  </a:lnTo>
                  <a:lnTo>
                    <a:pt x="3714155" y="148"/>
                  </a:lnTo>
                  <a:lnTo>
                    <a:pt x="3769435" y="355"/>
                  </a:lnTo>
                  <a:lnTo>
                    <a:pt x="3824482" y="1658"/>
                  </a:lnTo>
                  <a:lnTo>
                    <a:pt x="3878833" y="4065"/>
                  </a:lnTo>
                  <a:lnTo>
                    <a:pt x="3932023" y="7584"/>
                  </a:lnTo>
                  <a:lnTo>
                    <a:pt x="3983588" y="12222"/>
                  </a:lnTo>
                  <a:lnTo>
                    <a:pt x="4033065" y="17987"/>
                  </a:lnTo>
                  <a:lnTo>
                    <a:pt x="4079987" y="24885"/>
                  </a:lnTo>
                  <a:lnTo>
                    <a:pt x="4145609" y="37756"/>
                  </a:lnTo>
                  <a:lnTo>
                    <a:pt x="4198526" y="52507"/>
                  </a:lnTo>
                  <a:lnTo>
                    <a:pt x="4237704" y="68783"/>
                  </a:lnTo>
                  <a:lnTo>
                    <a:pt x="4262105" y="86226"/>
                  </a:lnTo>
                  <a:lnTo>
                    <a:pt x="4338286" y="91362"/>
                  </a:lnTo>
                  <a:lnTo>
                    <a:pt x="4408574" y="98277"/>
                  </a:lnTo>
                  <a:lnTo>
                    <a:pt x="4472473" y="106800"/>
                  </a:lnTo>
                  <a:lnTo>
                    <a:pt x="4529487" y="116762"/>
                  </a:lnTo>
                  <a:lnTo>
                    <a:pt x="4579122" y="127995"/>
                  </a:lnTo>
                  <a:lnTo>
                    <a:pt x="4620880" y="140328"/>
                  </a:lnTo>
                  <a:lnTo>
                    <a:pt x="4678788" y="167619"/>
                  </a:lnTo>
                  <a:lnTo>
                    <a:pt x="4699244" y="197280"/>
                  </a:lnTo>
                  <a:lnTo>
                    <a:pt x="4694189" y="212577"/>
                  </a:lnTo>
                  <a:lnTo>
                    <a:pt x="4658889" y="239406"/>
                  </a:lnTo>
                  <a:lnTo>
                    <a:pt x="4651106" y="243071"/>
                  </a:lnTo>
                  <a:lnTo>
                    <a:pt x="4700564" y="257214"/>
                  </a:lnTo>
                  <a:lnTo>
                    <a:pt x="4740477" y="272054"/>
                  </a:lnTo>
                  <a:lnTo>
                    <a:pt x="4792080" y="303208"/>
                  </a:lnTo>
                  <a:lnTo>
                    <a:pt x="4806748" y="335297"/>
                  </a:lnTo>
                  <a:lnTo>
                    <a:pt x="4800490" y="351307"/>
                  </a:lnTo>
                  <a:lnTo>
                    <a:pt x="4761312" y="382483"/>
                  </a:lnTo>
                  <a:lnTo>
                    <a:pt x="4687275" y="411506"/>
                  </a:lnTo>
                  <a:lnTo>
                    <a:pt x="4637444" y="424825"/>
                  </a:lnTo>
                  <a:lnTo>
                    <a:pt x="4579210" y="437142"/>
                  </a:lnTo>
                  <a:lnTo>
                    <a:pt x="4512676" y="448303"/>
                  </a:lnTo>
                  <a:lnTo>
                    <a:pt x="4467550" y="454552"/>
                  </a:lnTo>
                  <a:lnTo>
                    <a:pt x="4420368" y="460117"/>
                  </a:lnTo>
                  <a:lnTo>
                    <a:pt x="4371331" y="464981"/>
                  </a:lnTo>
                  <a:lnTo>
                    <a:pt x="4320639" y="469131"/>
                  </a:lnTo>
                  <a:lnTo>
                    <a:pt x="4268492" y="472550"/>
                  </a:lnTo>
                  <a:lnTo>
                    <a:pt x="4215090" y="475222"/>
                  </a:lnTo>
                  <a:lnTo>
                    <a:pt x="4160632" y="477132"/>
                  </a:lnTo>
                  <a:lnTo>
                    <a:pt x="4155692" y="491688"/>
                  </a:lnTo>
                  <a:lnTo>
                    <a:pt x="4121384" y="519191"/>
                  </a:lnTo>
                  <a:lnTo>
                    <a:pt x="4057744" y="543929"/>
                  </a:lnTo>
                  <a:lnTo>
                    <a:pt x="4016138" y="555029"/>
                  </a:lnTo>
                  <a:lnTo>
                    <a:pt x="3968656" y="565159"/>
                  </a:lnTo>
                  <a:lnTo>
                    <a:pt x="3915784" y="574225"/>
                  </a:lnTo>
                  <a:lnTo>
                    <a:pt x="3858007" y="582135"/>
                  </a:lnTo>
                  <a:lnTo>
                    <a:pt x="3795811" y="588796"/>
                  </a:lnTo>
                  <a:lnTo>
                    <a:pt x="3729682" y="594114"/>
                  </a:lnTo>
                  <a:lnTo>
                    <a:pt x="3660105" y="597997"/>
                  </a:lnTo>
                  <a:lnTo>
                    <a:pt x="3587566" y="600351"/>
                  </a:lnTo>
                  <a:lnTo>
                    <a:pt x="3512551" y="601084"/>
                  </a:lnTo>
                  <a:lnTo>
                    <a:pt x="3461915" y="600596"/>
                  </a:lnTo>
                  <a:lnTo>
                    <a:pt x="3411828" y="599354"/>
                  </a:lnTo>
                  <a:lnTo>
                    <a:pt x="3362512" y="597368"/>
                  </a:lnTo>
                  <a:lnTo>
                    <a:pt x="3314188" y="594647"/>
                  </a:lnTo>
                  <a:lnTo>
                    <a:pt x="3267080" y="591200"/>
                  </a:lnTo>
                  <a:lnTo>
                    <a:pt x="3221410" y="587035"/>
                  </a:lnTo>
                  <a:lnTo>
                    <a:pt x="3177398" y="582161"/>
                  </a:lnTo>
                  <a:lnTo>
                    <a:pt x="3155993" y="594088"/>
                  </a:lnTo>
                  <a:lnTo>
                    <a:pt x="3099412" y="616148"/>
                  </a:lnTo>
                  <a:lnTo>
                    <a:pt x="3026341" y="635618"/>
                  </a:lnTo>
                  <a:lnTo>
                    <a:pt x="2984323" y="644309"/>
                  </a:lnTo>
                  <a:lnTo>
                    <a:pt x="2939026" y="652264"/>
                  </a:lnTo>
                  <a:lnTo>
                    <a:pt x="2890729" y="659455"/>
                  </a:lnTo>
                  <a:lnTo>
                    <a:pt x="2839713" y="665852"/>
                  </a:lnTo>
                  <a:lnTo>
                    <a:pt x="2786259" y="671425"/>
                  </a:lnTo>
                  <a:lnTo>
                    <a:pt x="2730649" y="676146"/>
                  </a:lnTo>
                  <a:lnTo>
                    <a:pt x="2673161" y="679985"/>
                  </a:lnTo>
                  <a:lnTo>
                    <a:pt x="2614078" y="682912"/>
                  </a:lnTo>
                  <a:lnTo>
                    <a:pt x="2553680" y="684899"/>
                  </a:lnTo>
                  <a:lnTo>
                    <a:pt x="2492247" y="685916"/>
                  </a:lnTo>
                  <a:lnTo>
                    <a:pt x="2430061" y="685933"/>
                  </a:lnTo>
                  <a:lnTo>
                    <a:pt x="2367403" y="684922"/>
                  </a:lnTo>
                  <a:lnTo>
                    <a:pt x="2304552" y="682853"/>
                  </a:lnTo>
                  <a:lnTo>
                    <a:pt x="2241789" y="679697"/>
                  </a:lnTo>
                  <a:lnTo>
                    <a:pt x="2180556" y="675525"/>
                  </a:lnTo>
                  <a:lnTo>
                    <a:pt x="2121729" y="670368"/>
                  </a:lnTo>
                  <a:lnTo>
                    <a:pt x="2065595" y="664269"/>
                  </a:lnTo>
                  <a:lnTo>
                    <a:pt x="2012443" y="657266"/>
                  </a:lnTo>
                  <a:lnTo>
                    <a:pt x="1962559" y="649399"/>
                  </a:lnTo>
                  <a:lnTo>
                    <a:pt x="1916231" y="640710"/>
                  </a:lnTo>
                  <a:lnTo>
                    <a:pt x="1873745" y="631238"/>
                  </a:lnTo>
                  <a:lnTo>
                    <a:pt x="1835389" y="621023"/>
                  </a:lnTo>
                  <a:lnTo>
                    <a:pt x="1781777" y="626821"/>
                  </a:lnTo>
                  <a:lnTo>
                    <a:pt x="1726992" y="631797"/>
                  </a:lnTo>
                  <a:lnTo>
                    <a:pt x="1671231" y="635962"/>
                  </a:lnTo>
                  <a:lnTo>
                    <a:pt x="1614696" y="639325"/>
                  </a:lnTo>
                  <a:lnTo>
                    <a:pt x="1557585" y="641896"/>
                  </a:lnTo>
                  <a:lnTo>
                    <a:pt x="1500098" y="643684"/>
                  </a:lnTo>
                  <a:lnTo>
                    <a:pt x="1442433" y="644699"/>
                  </a:lnTo>
                  <a:lnTo>
                    <a:pt x="1384790" y="644950"/>
                  </a:lnTo>
                  <a:lnTo>
                    <a:pt x="1327367" y="644449"/>
                  </a:lnTo>
                  <a:lnTo>
                    <a:pt x="1270365" y="643203"/>
                  </a:lnTo>
                  <a:lnTo>
                    <a:pt x="1213983" y="641224"/>
                  </a:lnTo>
                  <a:lnTo>
                    <a:pt x="1158419" y="638520"/>
                  </a:lnTo>
                  <a:lnTo>
                    <a:pt x="1103873" y="635101"/>
                  </a:lnTo>
                  <a:lnTo>
                    <a:pt x="1050544" y="630978"/>
                  </a:lnTo>
                  <a:lnTo>
                    <a:pt x="998632" y="626159"/>
                  </a:lnTo>
                  <a:lnTo>
                    <a:pt x="948335" y="620655"/>
                  </a:lnTo>
                  <a:lnTo>
                    <a:pt x="899852" y="614475"/>
                  </a:lnTo>
                  <a:lnTo>
                    <a:pt x="853384" y="607629"/>
                  </a:lnTo>
                  <a:lnTo>
                    <a:pt x="809129" y="600126"/>
                  </a:lnTo>
                  <a:lnTo>
                    <a:pt x="767287" y="591977"/>
                  </a:lnTo>
                  <a:lnTo>
                    <a:pt x="728056" y="583191"/>
                  </a:lnTo>
                  <a:lnTo>
                    <a:pt x="658226" y="563746"/>
                  </a:lnTo>
                  <a:lnTo>
                    <a:pt x="655051" y="562857"/>
                  </a:lnTo>
                  <a:lnTo>
                    <a:pt x="652130" y="561841"/>
                  </a:lnTo>
                  <a:lnTo>
                    <a:pt x="649082" y="560825"/>
                  </a:lnTo>
                  <a:lnTo>
                    <a:pt x="577379" y="561413"/>
                  </a:lnTo>
                  <a:lnTo>
                    <a:pt x="507743" y="560005"/>
                  </a:lnTo>
                  <a:lnTo>
                    <a:pt x="441007" y="556728"/>
                  </a:lnTo>
                  <a:lnTo>
                    <a:pt x="378005" y="551708"/>
                  </a:lnTo>
                  <a:lnTo>
                    <a:pt x="319569" y="545072"/>
                  </a:lnTo>
                  <a:lnTo>
                    <a:pt x="266532" y="536946"/>
                  </a:lnTo>
                  <a:lnTo>
                    <a:pt x="219727" y="527458"/>
                  </a:lnTo>
                  <a:lnTo>
                    <a:pt x="179988" y="516732"/>
                  </a:lnTo>
                  <a:lnTo>
                    <a:pt x="125037" y="492078"/>
                  </a:lnTo>
                  <a:lnTo>
                    <a:pt x="110678" y="457941"/>
                  </a:lnTo>
                  <a:lnTo>
                    <a:pt x="132415" y="438159"/>
                  </a:lnTo>
                  <a:lnTo>
                    <a:pt x="175535" y="419734"/>
                  </a:lnTo>
                  <a:lnTo>
                    <a:pt x="238872" y="403345"/>
                  </a:lnTo>
                  <a:lnTo>
                    <a:pt x="167909" y="393438"/>
                  </a:lnTo>
                  <a:lnTo>
                    <a:pt x="108757" y="381572"/>
                  </a:lnTo>
                  <a:lnTo>
                    <a:pt x="61905" y="368109"/>
                  </a:lnTo>
                  <a:lnTo>
                    <a:pt x="7040" y="337851"/>
                  </a:lnTo>
                  <a:lnTo>
                    <a:pt x="0" y="321783"/>
                  </a:lnTo>
                  <a:lnTo>
                    <a:pt x="7202" y="305573"/>
                  </a:lnTo>
                  <a:lnTo>
                    <a:pt x="66279" y="274186"/>
                  </a:lnTo>
                  <a:lnTo>
                    <a:pt x="103059" y="263588"/>
                  </a:lnTo>
                  <a:lnTo>
                    <a:pt x="146289" y="254169"/>
                  </a:lnTo>
                  <a:lnTo>
                    <a:pt x="195232" y="246021"/>
                  </a:lnTo>
                  <a:lnTo>
                    <a:pt x="249153" y="239235"/>
                  </a:lnTo>
                  <a:lnTo>
                    <a:pt x="307318" y="233901"/>
                  </a:lnTo>
                  <a:lnTo>
                    <a:pt x="368991" y="230112"/>
                  </a:lnTo>
                  <a:lnTo>
                    <a:pt x="433436" y="227958"/>
                  </a:lnTo>
                  <a:lnTo>
                    <a:pt x="437373" y="225799"/>
                  </a:lnTo>
                  <a:close/>
                </a:path>
                <a:path w="4806950" h="686435">
                  <a:moveTo>
                    <a:pt x="525511" y="413251"/>
                  </a:moveTo>
                  <a:lnTo>
                    <a:pt x="476478" y="413518"/>
                  </a:lnTo>
                  <a:lnTo>
                    <a:pt x="427797" y="412809"/>
                  </a:lnTo>
                  <a:lnTo>
                    <a:pt x="379842" y="411140"/>
                  </a:lnTo>
                  <a:lnTo>
                    <a:pt x="332989" y="408528"/>
                  </a:lnTo>
                  <a:lnTo>
                    <a:pt x="287610" y="404993"/>
                  </a:lnTo>
                  <a:lnTo>
                    <a:pt x="244079" y="400551"/>
                  </a:lnTo>
                </a:path>
                <a:path w="4806950" h="686435">
                  <a:moveTo>
                    <a:pt x="773923" y="551681"/>
                  </a:moveTo>
                  <a:lnTo>
                    <a:pt x="743959" y="553776"/>
                  </a:lnTo>
                  <a:lnTo>
                    <a:pt x="713376" y="555491"/>
                  </a:lnTo>
                  <a:lnTo>
                    <a:pt x="682269" y="556824"/>
                  </a:lnTo>
                  <a:lnTo>
                    <a:pt x="650733" y="557777"/>
                  </a:lnTo>
                </a:path>
                <a:path w="4806950" h="686435">
                  <a:moveTo>
                    <a:pt x="1835135" y="618229"/>
                  </a:moveTo>
                  <a:lnTo>
                    <a:pt x="1813760" y="611637"/>
                  </a:lnTo>
                  <a:lnTo>
                    <a:pt x="1794241" y="604830"/>
                  </a:lnTo>
                  <a:lnTo>
                    <a:pt x="1776628" y="597834"/>
                  </a:lnTo>
                  <a:lnTo>
                    <a:pt x="1760967" y="590670"/>
                  </a:lnTo>
                </a:path>
                <a:path w="4806950" h="686435">
                  <a:moveTo>
                    <a:pt x="3207497" y="549395"/>
                  </a:moveTo>
                  <a:lnTo>
                    <a:pt x="3203140" y="557084"/>
                  </a:lnTo>
                  <a:lnTo>
                    <a:pt x="3196734" y="564714"/>
                  </a:lnTo>
                  <a:lnTo>
                    <a:pt x="3188281" y="572273"/>
                  </a:lnTo>
                  <a:lnTo>
                    <a:pt x="3177779" y="579748"/>
                  </a:lnTo>
                </a:path>
                <a:path w="4806950" h="686435">
                  <a:moveTo>
                    <a:pt x="3796650" y="362070"/>
                  </a:moveTo>
                  <a:lnTo>
                    <a:pt x="3876215" y="371016"/>
                  </a:lnTo>
                  <a:lnTo>
                    <a:pt x="3947368" y="381896"/>
                  </a:lnTo>
                  <a:lnTo>
                    <a:pt x="4009400" y="394487"/>
                  </a:lnTo>
                  <a:lnTo>
                    <a:pt x="4061604" y="408568"/>
                  </a:lnTo>
                  <a:lnTo>
                    <a:pt x="4103271" y="423917"/>
                  </a:lnTo>
                  <a:lnTo>
                    <a:pt x="4152160" y="457531"/>
                  </a:lnTo>
                  <a:lnTo>
                    <a:pt x="4157965" y="475354"/>
                  </a:lnTo>
                </a:path>
                <a:path w="4806950" h="686435">
                  <a:moveTo>
                    <a:pt x="4648820" y="241420"/>
                  </a:moveTo>
                  <a:lnTo>
                    <a:pt x="4618285" y="253354"/>
                  </a:lnTo>
                  <a:lnTo>
                    <a:pt x="4581034" y="264502"/>
                  </a:lnTo>
                  <a:lnTo>
                    <a:pt x="4537449" y="274746"/>
                  </a:lnTo>
                  <a:lnTo>
                    <a:pt x="4487911" y="283965"/>
                  </a:lnTo>
                </a:path>
                <a:path w="4806950" h="686435">
                  <a:moveTo>
                    <a:pt x="4262740" y="83813"/>
                  </a:moveTo>
                  <a:lnTo>
                    <a:pt x="4268963" y="90417"/>
                  </a:lnTo>
                  <a:lnTo>
                    <a:pt x="4271757" y="97148"/>
                  </a:lnTo>
                  <a:lnTo>
                    <a:pt x="4271249" y="103879"/>
                  </a:lnTo>
                </a:path>
                <a:path w="4806950" h="686435">
                  <a:moveTo>
                    <a:pt x="3235310" y="60445"/>
                  </a:moveTo>
                  <a:lnTo>
                    <a:pt x="3252297" y="53617"/>
                  </a:lnTo>
                  <a:lnTo>
                    <a:pt x="3271759" y="47062"/>
                  </a:lnTo>
                  <a:lnTo>
                    <a:pt x="3293603" y="40817"/>
                  </a:lnTo>
                  <a:lnTo>
                    <a:pt x="3317733" y="34918"/>
                  </a:lnTo>
                </a:path>
                <a:path w="4806950" h="686435">
                  <a:moveTo>
                    <a:pt x="2464420" y="72637"/>
                  </a:moveTo>
                  <a:lnTo>
                    <a:pt x="2471778" y="66952"/>
                  </a:lnTo>
                  <a:lnTo>
                    <a:pt x="2480899" y="61350"/>
                  </a:lnTo>
                  <a:lnTo>
                    <a:pt x="2491781" y="55867"/>
                  </a:lnTo>
                  <a:lnTo>
                    <a:pt x="2504425" y="50539"/>
                  </a:lnTo>
                </a:path>
                <a:path w="4806950" h="686435">
                  <a:moveTo>
                    <a:pt x="1559799" y="80130"/>
                  </a:moveTo>
                  <a:lnTo>
                    <a:pt x="1598382" y="84841"/>
                  </a:lnTo>
                  <a:lnTo>
                    <a:pt x="1635380" y="90004"/>
                  </a:lnTo>
                  <a:lnTo>
                    <a:pt x="1670688" y="95596"/>
                  </a:lnTo>
                  <a:lnTo>
                    <a:pt x="1704198" y="101593"/>
                  </a:lnTo>
                </a:path>
                <a:path w="4806950" h="686435">
                  <a:moveTo>
                    <a:pt x="462646" y="248405"/>
                  </a:moveTo>
                  <a:lnTo>
                    <a:pt x="454645" y="242837"/>
                  </a:lnTo>
                  <a:lnTo>
                    <a:pt x="447787" y="237197"/>
                  </a:lnTo>
                  <a:lnTo>
                    <a:pt x="442072" y="231510"/>
                  </a:lnTo>
                  <a:lnTo>
                    <a:pt x="437500" y="225799"/>
                  </a:lnTo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972047" y="3426714"/>
            <a:ext cx="5448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Web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</a:t>
            </a:r>
            <a:r>
              <a:rPr spc="-2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IP</a:t>
            </a:r>
            <a:r>
              <a:rPr spc="-20" dirty="0"/>
              <a:t> </a:t>
            </a:r>
            <a:r>
              <a:rPr spc="-10" dirty="0"/>
              <a:t>addresses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229309"/>
            <a:ext cx="8384540" cy="4911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8293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communications</a:t>
            </a:r>
            <a:r>
              <a:rPr sz="2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sending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packets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host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via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routing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Internet</a:t>
            </a:r>
            <a:r>
              <a:rPr sz="2800" b="1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Protocol</a:t>
            </a:r>
            <a:r>
              <a:rPr sz="2800" b="1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04040"/>
                </a:solidFill>
                <a:latin typeface="Calibri"/>
                <a:cs typeface="Calibri"/>
              </a:rPr>
              <a:t>(IP)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10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editions: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IPv4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IPv6.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unique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address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host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called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libri"/>
                <a:cs typeface="Calibri"/>
              </a:rPr>
              <a:t>IP</a:t>
            </a:r>
            <a:r>
              <a:rPr sz="2800" b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04040"/>
                </a:solidFill>
                <a:latin typeface="Calibri"/>
                <a:cs typeface="Calibri"/>
              </a:rPr>
              <a:t>address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862965" marR="611505" lvl="1" indent="-393700">
              <a:lnSpc>
                <a:spcPct val="100000"/>
              </a:lnSpc>
              <a:spcBef>
                <a:spcPts val="60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IPv4: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32-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bit,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normally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written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4-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segment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dot-decimal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format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a.b.c.d,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where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segment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8-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bit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integer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between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255: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172.16.254.1.</a:t>
            </a:r>
            <a:endParaRPr sz="2400">
              <a:latin typeface="Calibri"/>
              <a:cs typeface="Calibri"/>
            </a:endParaRPr>
          </a:p>
          <a:p>
            <a:pPr marL="862965" marR="1260475" lvl="1" indent="-393700">
              <a:lnSpc>
                <a:spcPct val="100000"/>
              </a:lnSpc>
              <a:spcBef>
                <a:spcPts val="580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IPv6: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128-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bit,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new-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generation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IP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address,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but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wide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development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still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come,</a:t>
            </a:r>
            <a:endParaRPr sz="2400">
              <a:latin typeface="Calibri"/>
              <a:cs typeface="Calibri"/>
            </a:endParaRPr>
          </a:p>
          <a:p>
            <a:pPr marL="1259205" marR="612140" lvl="2" indent="-332740">
              <a:lnSpc>
                <a:spcPct val="100000"/>
              </a:lnSpc>
              <a:spcBef>
                <a:spcPts val="509"/>
              </a:spcBef>
              <a:buClr>
                <a:srgbClr val="404040"/>
              </a:buClr>
              <a:buSzPct val="80000"/>
              <a:buFont typeface="Wingdings"/>
              <a:buChar char=""/>
              <a:tabLst>
                <a:tab pos="1259205" algn="l"/>
              </a:tabLst>
            </a:pPr>
            <a:r>
              <a:rPr sz="20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https://www.google.com/intl/en/ipv6/statistics.html#tab=per-</a:t>
            </a:r>
            <a:r>
              <a:rPr sz="2000" spc="-10" dirty="0">
                <a:solidFill>
                  <a:srgbClr val="009999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0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country-ipv6-adoption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Check</a:t>
            </a:r>
            <a:r>
              <a:rPr spc="-35" dirty="0"/>
              <a:t> </a:t>
            </a:r>
            <a:r>
              <a:rPr dirty="0"/>
              <a:t>your</a:t>
            </a:r>
            <a:r>
              <a:rPr spc="-45" dirty="0"/>
              <a:t> </a:t>
            </a:r>
            <a:r>
              <a:rPr dirty="0"/>
              <a:t>own</a:t>
            </a:r>
            <a:r>
              <a:rPr spc="-35" dirty="0"/>
              <a:t> </a:t>
            </a:r>
            <a:r>
              <a:rPr spc="-25" dirty="0"/>
              <a:t>IP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4183" y="1219200"/>
            <a:ext cx="4599432" cy="5181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From</a:t>
            </a:r>
            <a:r>
              <a:rPr spc="-35" dirty="0"/>
              <a:t> </a:t>
            </a:r>
            <a:r>
              <a:rPr dirty="0"/>
              <a:t>IP</a:t>
            </a:r>
            <a:r>
              <a:rPr spc="-20" dirty="0"/>
              <a:t> </a:t>
            </a:r>
            <a:r>
              <a:rPr dirty="0"/>
              <a:t>addresses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domain</a:t>
            </a:r>
            <a:r>
              <a:rPr spc="-40" dirty="0"/>
              <a:t> </a:t>
            </a:r>
            <a:r>
              <a:rPr spc="-10" dirty="0"/>
              <a:t>names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591615"/>
            <a:ext cx="7221220" cy="18618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IP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addresses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difficult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remember!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0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remember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meaningless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IP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addresses?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7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many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different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IP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addresses?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7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much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longer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128-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bit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IPv6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addresses?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From</a:t>
            </a:r>
            <a:r>
              <a:rPr spc="-35" dirty="0"/>
              <a:t> </a:t>
            </a:r>
            <a:r>
              <a:rPr dirty="0"/>
              <a:t>IP</a:t>
            </a:r>
            <a:r>
              <a:rPr spc="-20" dirty="0"/>
              <a:t> </a:t>
            </a:r>
            <a:r>
              <a:rPr dirty="0"/>
              <a:t>addresses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domain</a:t>
            </a:r>
            <a:r>
              <a:rPr spc="-40" dirty="0"/>
              <a:t> </a:t>
            </a:r>
            <a:r>
              <a:rPr spc="-10" dirty="0"/>
              <a:t>names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595298"/>
            <a:ext cx="8345805" cy="414527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IP</a:t>
            </a:r>
            <a:r>
              <a:rPr sz="2400" spc="-5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addresses</a:t>
            </a:r>
            <a:r>
              <a:rPr sz="24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are</a:t>
            </a:r>
            <a:r>
              <a:rPr sz="24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difficult</a:t>
            </a:r>
            <a:r>
              <a:rPr sz="2400" spc="-5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remember!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How</a:t>
            </a:r>
            <a:r>
              <a:rPr sz="2000" spc="-5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can</a:t>
            </a:r>
            <a:r>
              <a:rPr sz="20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one</a:t>
            </a:r>
            <a:r>
              <a:rPr sz="2000" spc="-4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remember</a:t>
            </a:r>
            <a:r>
              <a:rPr sz="2000" spc="-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meaningless</a:t>
            </a:r>
            <a:r>
              <a:rPr sz="2000" spc="-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IP</a:t>
            </a:r>
            <a:r>
              <a:rPr sz="20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addresses?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many</a:t>
            </a:r>
            <a:r>
              <a:rPr sz="2000" spc="-2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different</a:t>
            </a:r>
            <a:r>
              <a:rPr sz="2000" spc="-1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IP</a:t>
            </a:r>
            <a:r>
              <a:rPr sz="2000" spc="-1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addresses?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much</a:t>
            </a:r>
            <a:r>
              <a:rPr sz="2000" spc="-2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longer</a:t>
            </a:r>
            <a:r>
              <a:rPr sz="2000" spc="-2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128-bit</a:t>
            </a:r>
            <a:r>
              <a:rPr sz="20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IPv6</a:t>
            </a:r>
            <a:r>
              <a:rPr sz="2000" spc="-2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addresses?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user-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friendly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domain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names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introduced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aliases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IP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addresses.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DNS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(domain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name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system)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servers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convert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domain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names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IP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addresses.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domain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names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point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same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IP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address.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Syntax: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hostname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sub_domain.….top_level_domain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1: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surreylearn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surrey.ac.uk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Symbol"/>
                <a:cs typeface="Symbol"/>
              </a:rPr>
              <a:t></a:t>
            </a:r>
            <a:r>
              <a:rPr sz="2000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131.227.132.44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From</a:t>
            </a:r>
            <a:r>
              <a:rPr spc="-35" dirty="0"/>
              <a:t> </a:t>
            </a:r>
            <a:r>
              <a:rPr dirty="0"/>
              <a:t>IP</a:t>
            </a:r>
            <a:r>
              <a:rPr spc="-20" dirty="0"/>
              <a:t> </a:t>
            </a:r>
            <a:r>
              <a:rPr dirty="0"/>
              <a:t>addresses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domain</a:t>
            </a:r>
            <a:r>
              <a:rPr spc="-40" dirty="0"/>
              <a:t> </a:t>
            </a:r>
            <a:r>
              <a:rPr spc="-10" dirty="0"/>
              <a:t>names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155549"/>
            <a:ext cx="8344534" cy="481393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IP</a:t>
            </a:r>
            <a:r>
              <a:rPr sz="2400" spc="-5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addresses</a:t>
            </a:r>
            <a:r>
              <a:rPr sz="24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are</a:t>
            </a:r>
            <a:r>
              <a:rPr sz="24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difficult</a:t>
            </a:r>
            <a:r>
              <a:rPr sz="2400" spc="-5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remember!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How</a:t>
            </a:r>
            <a:r>
              <a:rPr sz="2000" spc="-5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can</a:t>
            </a:r>
            <a:r>
              <a:rPr sz="20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one</a:t>
            </a:r>
            <a:r>
              <a:rPr sz="2000" spc="-4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remember</a:t>
            </a:r>
            <a:r>
              <a:rPr sz="2000" spc="-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meaningless</a:t>
            </a:r>
            <a:r>
              <a:rPr sz="2000" spc="-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IP</a:t>
            </a:r>
            <a:r>
              <a:rPr sz="20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addresses?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many</a:t>
            </a:r>
            <a:r>
              <a:rPr sz="2000" spc="-2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different</a:t>
            </a:r>
            <a:r>
              <a:rPr sz="2000" spc="-1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IP</a:t>
            </a:r>
            <a:r>
              <a:rPr sz="2000" spc="-1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addresses?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much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longer</a:t>
            </a:r>
            <a:r>
              <a:rPr sz="2000" spc="-2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128-bit</a:t>
            </a:r>
            <a:r>
              <a:rPr sz="2000" spc="-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IPv6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 addresses?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More</a:t>
            </a:r>
            <a:r>
              <a:rPr sz="2400" spc="-3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9D9D9"/>
                </a:solidFill>
                <a:latin typeface="Calibri"/>
                <a:cs typeface="Calibri"/>
              </a:rPr>
              <a:t>user-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friendly</a:t>
            </a:r>
            <a:r>
              <a:rPr sz="2400" spc="-3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domain</a:t>
            </a:r>
            <a:r>
              <a:rPr sz="2400" spc="-5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names</a:t>
            </a:r>
            <a:r>
              <a:rPr sz="2400" spc="-3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are</a:t>
            </a:r>
            <a:r>
              <a:rPr sz="24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introduced</a:t>
            </a:r>
            <a:r>
              <a:rPr sz="24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as</a:t>
            </a:r>
            <a:r>
              <a:rPr sz="2400" spc="-5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aliases</a:t>
            </a:r>
            <a:r>
              <a:rPr sz="2400" spc="-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D9D9D9"/>
                </a:solidFill>
                <a:latin typeface="Calibri"/>
                <a:cs typeface="Calibri"/>
              </a:rPr>
              <a:t>IP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solidFill>
                  <a:srgbClr val="D9D9D9"/>
                </a:solidFill>
                <a:latin typeface="Calibri"/>
                <a:cs typeface="Calibri"/>
              </a:rPr>
              <a:t>addresses.</a:t>
            </a:r>
            <a:endParaRPr sz="2400">
              <a:latin typeface="Calibri"/>
              <a:cs typeface="Calibri"/>
            </a:endParaRPr>
          </a:p>
          <a:p>
            <a:pPr marL="862965" marR="844550" lvl="1" indent="-393700">
              <a:lnSpc>
                <a:spcPct val="100000"/>
              </a:lnSpc>
              <a:spcBef>
                <a:spcPts val="509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DNS</a:t>
            </a:r>
            <a:r>
              <a:rPr sz="2000" spc="-4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(domain</a:t>
            </a:r>
            <a:r>
              <a:rPr sz="2000" spc="-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name</a:t>
            </a:r>
            <a:r>
              <a:rPr sz="2000" spc="-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system)</a:t>
            </a:r>
            <a:r>
              <a:rPr sz="2000" spc="-1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servers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convert</a:t>
            </a:r>
            <a:r>
              <a:rPr sz="2000" spc="-4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domain</a:t>
            </a:r>
            <a:r>
              <a:rPr sz="2000" spc="-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names</a:t>
            </a:r>
            <a:r>
              <a:rPr sz="2000" spc="-2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D9D9D9"/>
                </a:solidFill>
                <a:latin typeface="Calibri"/>
                <a:cs typeface="Calibri"/>
              </a:rPr>
              <a:t>IP 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addresses.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4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Multiple</a:t>
            </a:r>
            <a:r>
              <a:rPr sz="2000" spc="-2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domain</a:t>
            </a:r>
            <a:r>
              <a:rPr sz="2000" spc="-2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names</a:t>
            </a:r>
            <a:r>
              <a:rPr sz="2000" spc="-3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may</a:t>
            </a:r>
            <a:r>
              <a:rPr sz="2000" spc="-2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point</a:t>
            </a:r>
            <a:r>
              <a:rPr sz="2000" spc="-2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same</a:t>
            </a:r>
            <a:r>
              <a:rPr sz="2000" spc="-2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IP</a:t>
            </a:r>
            <a:r>
              <a:rPr sz="20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address.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Syntax:</a:t>
            </a:r>
            <a:r>
              <a:rPr sz="2000" spc="-2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hostname.sub_domain.….top_level_domain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0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Example</a:t>
            </a:r>
            <a:r>
              <a:rPr sz="2000" spc="2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Calibri"/>
                <a:cs typeface="Calibri"/>
              </a:rPr>
              <a:t>1:</a:t>
            </a:r>
            <a:r>
              <a:rPr sz="2000" spc="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surreylearn.surrey.ac.uk</a:t>
            </a:r>
            <a:r>
              <a:rPr sz="2000" spc="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9D9D9"/>
                </a:solidFill>
                <a:latin typeface="Symbol"/>
                <a:cs typeface="Symbol"/>
              </a:rPr>
              <a:t></a:t>
            </a:r>
            <a:r>
              <a:rPr sz="2000" spc="-20" dirty="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alibri"/>
                <a:cs typeface="Calibri"/>
              </a:rPr>
              <a:t>131.227.132.44</a:t>
            </a:r>
            <a:endParaRPr sz="2000">
              <a:latin typeface="Calibri"/>
              <a:cs typeface="Calibri"/>
            </a:endParaRPr>
          </a:p>
          <a:p>
            <a:pPr marL="862965" lvl="1" indent="-393065">
              <a:lnSpc>
                <a:spcPts val="2390"/>
              </a:lnSpc>
              <a:spcBef>
                <a:spcPts val="48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2: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localhost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Symbol"/>
                <a:cs typeface="Symbol"/>
              </a:rPr>
              <a:t></a:t>
            </a:r>
            <a:r>
              <a:rPr sz="2000" spc="-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127.x.x.x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(on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many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systems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just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127.0.0.1)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=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862965">
              <a:lnSpc>
                <a:spcPts val="2390"/>
              </a:lnSpc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current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machine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itself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(Local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debug)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5834" y="2082546"/>
            <a:ext cx="11334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5" dirty="0">
                <a:solidFill>
                  <a:srgbClr val="005392"/>
                </a:solidFill>
                <a:latin typeface="Calibri"/>
                <a:cs typeface="Calibri"/>
              </a:rPr>
              <a:t>CSS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55" dirty="0"/>
              <a:t> </a:t>
            </a:r>
            <a:r>
              <a:rPr dirty="0"/>
              <a:t>=</a:t>
            </a:r>
            <a:r>
              <a:rPr spc="-50" dirty="0"/>
              <a:t> </a:t>
            </a:r>
            <a:r>
              <a:rPr dirty="0"/>
              <a:t>Cascading</a:t>
            </a:r>
            <a:r>
              <a:rPr spc="-60" dirty="0"/>
              <a:t> </a:t>
            </a:r>
            <a:r>
              <a:rPr dirty="0"/>
              <a:t>Style</a:t>
            </a:r>
            <a:r>
              <a:rPr spc="-65" dirty="0"/>
              <a:t> </a:t>
            </a:r>
            <a:r>
              <a:rPr spc="-10" dirty="0"/>
              <a:t>Sheet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742058"/>
            <a:ext cx="8069580" cy="2711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59B0C"/>
                </a:solidFill>
                <a:latin typeface="Calibri"/>
                <a:cs typeface="Calibri"/>
              </a:rPr>
              <a:t>language</a:t>
            </a:r>
            <a:r>
              <a:rPr sz="2800" spc="-5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59B0C"/>
                </a:solidFill>
                <a:latin typeface="Calibri"/>
                <a:cs typeface="Calibri"/>
              </a:rPr>
              <a:t>describes</a:t>
            </a:r>
            <a:r>
              <a:rPr sz="2800" spc="-1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59B0C"/>
                </a:solidFill>
                <a:latin typeface="Calibri"/>
                <a:cs typeface="Calibri"/>
              </a:rPr>
              <a:t>the</a:t>
            </a:r>
            <a:r>
              <a:rPr sz="2800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B59B0C"/>
                </a:solidFill>
                <a:latin typeface="Calibri"/>
                <a:cs typeface="Calibri"/>
              </a:rPr>
              <a:t>presentation</a:t>
            </a:r>
            <a:r>
              <a:rPr sz="2800" spc="-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written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markup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language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0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Describes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appearance</a:t>
            </a:r>
            <a:r>
              <a:rPr sz="2400" b="1" spc="-1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layout</a:t>
            </a:r>
            <a:r>
              <a:rPr sz="2400" b="1" spc="-2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7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Composed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04040"/>
                </a:solidFill>
                <a:latin typeface="Calibri"/>
                <a:cs typeface="Calibri"/>
              </a:rPr>
              <a:t>rules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define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sets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styles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2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59B0C"/>
                </a:solidFill>
                <a:latin typeface="Calibri"/>
                <a:cs typeface="Calibri"/>
              </a:rPr>
              <a:t>saves</a:t>
            </a:r>
            <a:r>
              <a:rPr sz="2800" spc="-3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59B0C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59B0C"/>
                </a:solidFill>
                <a:latin typeface="Calibri"/>
                <a:cs typeface="Calibri"/>
              </a:rPr>
              <a:t>lot</a:t>
            </a:r>
            <a:r>
              <a:rPr sz="2800" spc="-3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59B0C"/>
                </a:solidFill>
                <a:latin typeface="Calibri"/>
                <a:cs typeface="Calibri"/>
              </a:rPr>
              <a:t>of</a:t>
            </a:r>
            <a:r>
              <a:rPr sz="2800" spc="-3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B59B0C"/>
                </a:solidFill>
                <a:latin typeface="Calibri"/>
                <a:cs typeface="Calibri"/>
              </a:rPr>
              <a:t>work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60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control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layout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once.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Module</a:t>
            </a:r>
            <a:r>
              <a:rPr spc="15" dirty="0"/>
              <a:t> </a:t>
            </a:r>
            <a:r>
              <a:rPr spc="-20" dirty="0"/>
              <a:t>follow-</a:t>
            </a:r>
            <a:r>
              <a:rPr spc="-25" dirty="0"/>
              <a:t>ups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65708"/>
            <a:ext cx="6788784" cy="471297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4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COM1025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was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designed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entry-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level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module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50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Cover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many</a:t>
            </a:r>
            <a:r>
              <a:rPr sz="1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topics</a:t>
            </a:r>
            <a:endParaRPr sz="18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365"/>
              </a:spcBef>
              <a:buSzPct val="78571"/>
              <a:buFont typeface="Wingdings"/>
              <a:buChar char=""/>
              <a:tabLst>
                <a:tab pos="1259205" algn="l"/>
              </a:tabLst>
            </a:pP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JavaScript,</a:t>
            </a:r>
            <a:r>
              <a:rPr sz="1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endParaRPr sz="1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5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advanced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materials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available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year-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and/or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year-</a:t>
            </a:r>
            <a:r>
              <a:rPr sz="1800" spc="-50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COM2025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Application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Development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50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spc="-50" dirty="0">
                <a:solidFill>
                  <a:srgbClr val="404040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34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JavaScript</a:t>
            </a:r>
            <a:r>
              <a:rPr sz="18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(jQuery)</a:t>
            </a:r>
            <a:endParaRPr sz="1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30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(LESS)</a:t>
            </a:r>
            <a:endParaRPr sz="1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34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spc="-50" dirty="0">
                <a:solidFill>
                  <a:srgbClr val="404040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1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COM3014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Advanced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Challenges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Technologies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45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spc="-50" dirty="0">
                <a:solidFill>
                  <a:srgbClr val="404040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34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Rich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Client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  <a:p>
            <a:pPr marL="1259205" lvl="2" indent="-332105">
              <a:lnSpc>
                <a:spcPct val="100000"/>
              </a:lnSpc>
              <a:spcBef>
                <a:spcPts val="360"/>
              </a:spcBef>
              <a:buSzPct val="78571"/>
              <a:buFont typeface="Wingdings"/>
              <a:buChar char=""/>
              <a:tabLst>
                <a:tab pos="1259205" algn="l"/>
              </a:tabLst>
            </a:pP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JavaScript</a:t>
            </a:r>
            <a:endParaRPr sz="1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9"/>
              </a:spcBef>
              <a:buSzPct val="88888"/>
              <a:buFont typeface="Wingdings"/>
              <a:buChar char=""/>
              <a:tabLst>
                <a:tab pos="862965" algn="l"/>
              </a:tabLst>
            </a:pPr>
            <a:r>
              <a:rPr sz="1800" spc="-50" dirty="0">
                <a:solidFill>
                  <a:srgbClr val="404040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55" dirty="0"/>
              <a:t> </a:t>
            </a:r>
            <a:r>
              <a:rPr dirty="0"/>
              <a:t>=</a:t>
            </a:r>
            <a:r>
              <a:rPr spc="-50" dirty="0"/>
              <a:t> </a:t>
            </a:r>
            <a:r>
              <a:rPr dirty="0"/>
              <a:t>Cascading</a:t>
            </a:r>
            <a:r>
              <a:rPr spc="-60" dirty="0"/>
              <a:t> </a:t>
            </a:r>
            <a:r>
              <a:rPr dirty="0"/>
              <a:t>Style</a:t>
            </a:r>
            <a:r>
              <a:rPr spc="-65" dirty="0"/>
              <a:t> </a:t>
            </a:r>
            <a:r>
              <a:rPr spc="-10" dirty="0"/>
              <a:t>Sheet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2178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/>
              <a:t>What</a:t>
            </a:r>
            <a:r>
              <a:rPr sz="2800" spc="-95" dirty="0"/>
              <a:t> </a:t>
            </a:r>
            <a:r>
              <a:rPr sz="2800" dirty="0"/>
              <a:t>does</a:t>
            </a:r>
            <a:r>
              <a:rPr sz="2800" spc="-90" dirty="0"/>
              <a:t> </a:t>
            </a:r>
            <a:r>
              <a:rPr sz="2800" dirty="0"/>
              <a:t>“cascading”</a:t>
            </a:r>
            <a:r>
              <a:rPr sz="2800" spc="-80" dirty="0"/>
              <a:t> </a:t>
            </a:r>
            <a:r>
              <a:rPr sz="2800" spc="-10" dirty="0"/>
              <a:t>mean?</a:t>
            </a:r>
            <a:endParaRPr sz="2800"/>
          </a:p>
          <a:p>
            <a:pPr marL="862965" marR="5080" lvl="1" indent="-393700">
              <a:lnSpc>
                <a:spcPct val="100000"/>
              </a:lnSpc>
              <a:spcBef>
                <a:spcPts val="60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Each</a:t>
            </a:r>
            <a:r>
              <a:rPr sz="2400" spc="-5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HTML</a:t>
            </a:r>
            <a:r>
              <a:rPr sz="2400" spc="-3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element</a:t>
            </a:r>
            <a:r>
              <a:rPr sz="2400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can</a:t>
            </a:r>
            <a:r>
              <a:rPr sz="2400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be</a:t>
            </a:r>
            <a:r>
              <a:rPr sz="2400" spc="-3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styled</a:t>
            </a:r>
            <a:r>
              <a:rPr sz="2400" spc="-5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by</a:t>
            </a:r>
            <a:r>
              <a:rPr sz="2400" spc="-3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number</a:t>
            </a:r>
            <a:r>
              <a:rPr sz="2400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59B0C"/>
                </a:solidFill>
                <a:latin typeface="Calibri"/>
                <a:cs typeface="Calibri"/>
              </a:rPr>
              <a:t>style</a:t>
            </a:r>
            <a:r>
              <a:rPr sz="2400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B59B0C"/>
                </a:solidFill>
                <a:latin typeface="Calibri"/>
                <a:cs typeface="Calibri"/>
              </a:rPr>
              <a:t>sheets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cascading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top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another.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57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means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order</a:t>
            </a:r>
            <a:r>
              <a:rPr sz="24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04040"/>
                </a:solidFill>
                <a:latin typeface="Calibri"/>
                <a:cs typeface="Calibri"/>
              </a:rPr>
              <a:t>matters</a:t>
            </a:r>
            <a:r>
              <a:rPr sz="2400" i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(we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go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back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here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soon)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3429000"/>
            <a:ext cx="5823204" cy="3002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0154" y="1262735"/>
            <a:ext cx="2068830" cy="7183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140" y="2226691"/>
            <a:ext cx="8485505" cy="405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34343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34343"/>
                </a:solidFill>
                <a:latin typeface="Calibri"/>
                <a:cs typeface="Calibri"/>
              </a:rPr>
              <a:t>CSS</a:t>
            </a:r>
            <a:r>
              <a:rPr sz="2000" spc="-2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34343"/>
                </a:solidFill>
                <a:latin typeface="Calibri"/>
                <a:cs typeface="Calibri"/>
              </a:rPr>
              <a:t>file</a:t>
            </a:r>
            <a:r>
              <a:rPr sz="2000" spc="-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34343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34343"/>
                </a:solidFill>
                <a:latin typeface="Calibri"/>
                <a:cs typeface="Calibri"/>
              </a:rPr>
              <a:t>composed</a:t>
            </a:r>
            <a:r>
              <a:rPr sz="2000" spc="-4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34343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34343"/>
                </a:solidFill>
                <a:latin typeface="Calibri"/>
                <a:cs typeface="Calibri"/>
              </a:rPr>
              <a:t>style</a:t>
            </a:r>
            <a:r>
              <a:rPr sz="2000" b="1" spc="-5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Calibri"/>
                <a:cs typeface="Calibri"/>
              </a:rPr>
              <a:t>rules</a:t>
            </a:r>
            <a:r>
              <a:rPr sz="2000" spc="-10" dirty="0">
                <a:solidFill>
                  <a:srgbClr val="434343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buFont typeface="Wingdings"/>
              <a:buChar char=""/>
              <a:tabLst>
                <a:tab pos="812800" algn="l"/>
              </a:tabLst>
            </a:pPr>
            <a:r>
              <a:rPr sz="2000" b="1" i="1" dirty="0">
                <a:solidFill>
                  <a:srgbClr val="006FC0"/>
                </a:solidFill>
                <a:latin typeface="Calibri"/>
                <a:cs typeface="Calibri"/>
              </a:rPr>
              <a:t>selector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Specifies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HTML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element(s)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to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style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270000" marR="236854" lvl="1" indent="-342900">
              <a:lnSpc>
                <a:spcPct val="100000"/>
              </a:lnSpc>
              <a:buFont typeface="Wingdings"/>
              <a:buChar char=""/>
              <a:tabLst>
                <a:tab pos="1270000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selector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refer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existing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tag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part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structure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like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unordered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lists,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paragraphs,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inputs,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refer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custom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class,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element’s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name,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ID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create.</a:t>
            </a:r>
            <a:endParaRPr sz="2000">
              <a:latin typeface="Calibri"/>
              <a:cs typeface="Calibri"/>
            </a:endParaRPr>
          </a:p>
          <a:p>
            <a:pPr marL="1270000" lvl="1" indent="-342900">
              <a:lnSpc>
                <a:spcPct val="100000"/>
              </a:lnSpc>
              <a:buFont typeface="Wingdings"/>
              <a:buChar char=""/>
              <a:tabLst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rules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enter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between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braces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apply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selector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specify.</a:t>
            </a:r>
            <a:endParaRPr sz="20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buFont typeface="Wingdings"/>
              <a:buChar char=""/>
              <a:tabLst>
                <a:tab pos="812800" algn="l"/>
              </a:tabLst>
            </a:pPr>
            <a:r>
              <a:rPr sz="2000" b="1" i="1" dirty="0">
                <a:solidFill>
                  <a:srgbClr val="00AF50"/>
                </a:solidFill>
                <a:latin typeface="Calibri"/>
                <a:cs typeface="Calibri"/>
              </a:rPr>
              <a:t>property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CSS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style.</a:t>
            </a:r>
            <a:endParaRPr sz="20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812800" algn="l"/>
              </a:tabLst>
            </a:pPr>
            <a:r>
              <a:rPr sz="2000" b="1" i="1" dirty="0">
                <a:latin typeface="Calibri"/>
                <a:cs typeface="Calibri"/>
              </a:rPr>
              <a:t>value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CSS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style.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Note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CSS,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use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colon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(:)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instead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equal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sign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(=)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assign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55"/>
              </a:spcBef>
            </a:pPr>
            <a:endParaRPr sz="2000">
              <a:latin typeface="Calibri"/>
              <a:cs typeface="Calibri"/>
            </a:endParaRPr>
          </a:p>
          <a:p>
            <a:pPr marL="271780" algn="ctr">
              <a:lnSpc>
                <a:spcPct val="100000"/>
              </a:lnSpc>
            </a:pPr>
            <a:r>
              <a:rPr sz="2400" dirty="0">
                <a:solidFill>
                  <a:srgbClr val="434343"/>
                </a:solidFill>
                <a:latin typeface="Calibri"/>
                <a:cs typeface="Calibri"/>
              </a:rPr>
              <a:t>Saved</a:t>
            </a:r>
            <a:r>
              <a:rPr sz="2400" spc="-3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34343"/>
                </a:solidFill>
                <a:latin typeface="Calibri"/>
                <a:cs typeface="Calibri"/>
              </a:rPr>
              <a:t>in</a:t>
            </a:r>
            <a:r>
              <a:rPr sz="2400" spc="-2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34343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400" i="1" spc="-20" dirty="0">
                <a:solidFill>
                  <a:srgbClr val="434343"/>
                </a:solidFill>
                <a:latin typeface="Calibri"/>
                <a:cs typeface="Calibri"/>
              </a:rPr>
              <a:t>filename</a:t>
            </a:r>
            <a:r>
              <a:rPr sz="2400" b="1" spc="-20" dirty="0">
                <a:solidFill>
                  <a:srgbClr val="434343"/>
                </a:solidFill>
                <a:latin typeface="Consolas"/>
                <a:cs typeface="Consolas"/>
              </a:rPr>
              <a:t>.css</a:t>
            </a:r>
            <a:r>
              <a:rPr sz="2400" b="1" spc="-760" dirty="0">
                <a:solidFill>
                  <a:srgbClr val="434343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434343"/>
                </a:solidFill>
                <a:latin typeface="Calibri"/>
                <a:cs typeface="Calibri"/>
              </a:rPr>
              <a:t>file.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1140" y="431419"/>
            <a:ext cx="688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005392"/>
                </a:solidFill>
                <a:latin typeface="Calibri"/>
                <a:cs typeface="Calibri"/>
              </a:rPr>
              <a:t>CSS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00200" y="1219200"/>
            <a:ext cx="5638800" cy="4927600"/>
            <a:chOff x="1600200" y="1219200"/>
            <a:chExt cx="5638800" cy="4927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600" y="1219200"/>
              <a:ext cx="5105400" cy="3095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0" y="4191000"/>
              <a:ext cx="3102864" cy="195529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8600" y="1295400"/>
            <a:ext cx="8484235" cy="4590415"/>
            <a:chOff x="228600" y="1295400"/>
            <a:chExt cx="8484235" cy="4590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819400"/>
              <a:ext cx="2988564" cy="1905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0" y="1295400"/>
              <a:ext cx="4750308" cy="45902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01161" y="4301235"/>
              <a:ext cx="838200" cy="85725"/>
            </a:xfrm>
            <a:custGeom>
              <a:avLst/>
              <a:gdLst/>
              <a:ahLst/>
              <a:cxnLst/>
              <a:rect l="l" t="t" r="r" b="b"/>
              <a:pathLst>
                <a:path w="838200" h="85725">
                  <a:moveTo>
                    <a:pt x="752475" y="0"/>
                  </a:moveTo>
                  <a:lnTo>
                    <a:pt x="752475" y="85725"/>
                  </a:lnTo>
                  <a:lnTo>
                    <a:pt x="809709" y="57150"/>
                  </a:lnTo>
                  <a:lnTo>
                    <a:pt x="766699" y="57150"/>
                  </a:lnTo>
                  <a:lnTo>
                    <a:pt x="766699" y="28575"/>
                  </a:lnTo>
                  <a:lnTo>
                    <a:pt x="809540" y="28575"/>
                  </a:lnTo>
                  <a:lnTo>
                    <a:pt x="752475" y="0"/>
                  </a:lnTo>
                  <a:close/>
                </a:path>
                <a:path w="838200" h="85725">
                  <a:moveTo>
                    <a:pt x="752475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752475" y="57150"/>
                  </a:lnTo>
                  <a:lnTo>
                    <a:pt x="752475" y="28575"/>
                  </a:lnTo>
                  <a:close/>
                </a:path>
                <a:path w="838200" h="85725">
                  <a:moveTo>
                    <a:pt x="809540" y="28575"/>
                  </a:moveTo>
                  <a:lnTo>
                    <a:pt x="766699" y="28575"/>
                  </a:lnTo>
                  <a:lnTo>
                    <a:pt x="766699" y="57150"/>
                  </a:lnTo>
                  <a:lnTo>
                    <a:pt x="809709" y="57150"/>
                  </a:lnTo>
                  <a:lnTo>
                    <a:pt x="838200" y="42925"/>
                  </a:lnTo>
                  <a:lnTo>
                    <a:pt x="80954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8600" y="1447800"/>
            <a:ext cx="7950834" cy="4624070"/>
            <a:chOff x="228600" y="1447800"/>
            <a:chExt cx="7950834" cy="46240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1447800"/>
              <a:ext cx="2590800" cy="46238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25361" y="3810761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0" y="190500"/>
                  </a:moveTo>
                  <a:lnTo>
                    <a:pt x="13738" y="154315"/>
                  </a:lnTo>
                  <a:lnTo>
                    <a:pt x="53252" y="120416"/>
                  </a:lnTo>
                  <a:lnTo>
                    <a:pt x="115987" y="89443"/>
                  </a:lnTo>
                  <a:lnTo>
                    <a:pt x="155264" y="75253"/>
                  </a:lnTo>
                  <a:lnTo>
                    <a:pt x="199389" y="62036"/>
                  </a:lnTo>
                  <a:lnTo>
                    <a:pt x="248043" y="49869"/>
                  </a:lnTo>
                  <a:lnTo>
                    <a:pt x="300907" y="38835"/>
                  </a:lnTo>
                  <a:lnTo>
                    <a:pt x="357660" y="29012"/>
                  </a:lnTo>
                  <a:lnTo>
                    <a:pt x="417984" y="20480"/>
                  </a:lnTo>
                  <a:lnTo>
                    <a:pt x="481561" y="13321"/>
                  </a:lnTo>
                  <a:lnTo>
                    <a:pt x="548069" y="7613"/>
                  </a:lnTo>
                  <a:lnTo>
                    <a:pt x="617192" y="3436"/>
                  </a:lnTo>
                  <a:lnTo>
                    <a:pt x="688608" y="872"/>
                  </a:lnTo>
                  <a:lnTo>
                    <a:pt x="761999" y="0"/>
                  </a:lnTo>
                  <a:lnTo>
                    <a:pt x="835391" y="872"/>
                  </a:lnTo>
                  <a:lnTo>
                    <a:pt x="906807" y="3436"/>
                  </a:lnTo>
                  <a:lnTo>
                    <a:pt x="975930" y="7613"/>
                  </a:lnTo>
                  <a:lnTo>
                    <a:pt x="1042438" y="13321"/>
                  </a:lnTo>
                  <a:lnTo>
                    <a:pt x="1106015" y="20480"/>
                  </a:lnTo>
                  <a:lnTo>
                    <a:pt x="1166339" y="29012"/>
                  </a:lnTo>
                  <a:lnTo>
                    <a:pt x="1223092" y="38835"/>
                  </a:lnTo>
                  <a:lnTo>
                    <a:pt x="1275956" y="49869"/>
                  </a:lnTo>
                  <a:lnTo>
                    <a:pt x="1324610" y="62036"/>
                  </a:lnTo>
                  <a:lnTo>
                    <a:pt x="1368735" y="75253"/>
                  </a:lnTo>
                  <a:lnTo>
                    <a:pt x="1408012" y="89443"/>
                  </a:lnTo>
                  <a:lnTo>
                    <a:pt x="1470747" y="120416"/>
                  </a:lnTo>
                  <a:lnTo>
                    <a:pt x="1510261" y="154315"/>
                  </a:lnTo>
                  <a:lnTo>
                    <a:pt x="1523999" y="190500"/>
                  </a:lnTo>
                  <a:lnTo>
                    <a:pt x="1520512" y="208837"/>
                  </a:lnTo>
                  <a:lnTo>
                    <a:pt x="1493566" y="243959"/>
                  </a:lnTo>
                  <a:lnTo>
                    <a:pt x="1442123" y="276475"/>
                  </a:lnTo>
                  <a:lnTo>
                    <a:pt x="1368735" y="305746"/>
                  </a:lnTo>
                  <a:lnTo>
                    <a:pt x="1324610" y="318963"/>
                  </a:lnTo>
                  <a:lnTo>
                    <a:pt x="1275956" y="331130"/>
                  </a:lnTo>
                  <a:lnTo>
                    <a:pt x="1223092" y="342164"/>
                  </a:lnTo>
                  <a:lnTo>
                    <a:pt x="1166339" y="351987"/>
                  </a:lnTo>
                  <a:lnTo>
                    <a:pt x="1106015" y="360519"/>
                  </a:lnTo>
                  <a:lnTo>
                    <a:pt x="1042438" y="367678"/>
                  </a:lnTo>
                  <a:lnTo>
                    <a:pt x="975930" y="373386"/>
                  </a:lnTo>
                  <a:lnTo>
                    <a:pt x="906807" y="377563"/>
                  </a:lnTo>
                  <a:lnTo>
                    <a:pt x="835391" y="380127"/>
                  </a:lnTo>
                  <a:lnTo>
                    <a:pt x="761999" y="381000"/>
                  </a:lnTo>
                  <a:lnTo>
                    <a:pt x="688608" y="380127"/>
                  </a:lnTo>
                  <a:lnTo>
                    <a:pt x="617192" y="377563"/>
                  </a:lnTo>
                  <a:lnTo>
                    <a:pt x="548069" y="373386"/>
                  </a:lnTo>
                  <a:lnTo>
                    <a:pt x="481561" y="367678"/>
                  </a:lnTo>
                  <a:lnTo>
                    <a:pt x="417984" y="360519"/>
                  </a:lnTo>
                  <a:lnTo>
                    <a:pt x="357660" y="351987"/>
                  </a:lnTo>
                  <a:lnTo>
                    <a:pt x="300907" y="342164"/>
                  </a:lnTo>
                  <a:lnTo>
                    <a:pt x="248043" y="331130"/>
                  </a:lnTo>
                  <a:lnTo>
                    <a:pt x="199389" y="318963"/>
                  </a:lnTo>
                  <a:lnTo>
                    <a:pt x="155264" y="305746"/>
                  </a:lnTo>
                  <a:lnTo>
                    <a:pt x="115987" y="291556"/>
                  </a:lnTo>
                  <a:lnTo>
                    <a:pt x="53252" y="260583"/>
                  </a:lnTo>
                  <a:lnTo>
                    <a:pt x="13738" y="226684"/>
                  </a:lnTo>
                  <a:lnTo>
                    <a:pt x="0" y="1905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00" y="1524000"/>
              <a:ext cx="4521708" cy="43693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1407" y="2204466"/>
              <a:ext cx="1615440" cy="3359150"/>
            </a:xfrm>
            <a:custGeom>
              <a:avLst/>
              <a:gdLst/>
              <a:ahLst/>
              <a:cxnLst/>
              <a:rect l="l" t="t" r="r" b="b"/>
              <a:pathLst>
                <a:path w="1615439" h="3359150">
                  <a:moveTo>
                    <a:pt x="1563299" y="3287682"/>
                  </a:moveTo>
                  <a:lnTo>
                    <a:pt x="1537589" y="3299968"/>
                  </a:lnTo>
                  <a:lnTo>
                    <a:pt x="1613154" y="3358896"/>
                  </a:lnTo>
                  <a:lnTo>
                    <a:pt x="1614234" y="3300603"/>
                  </a:lnTo>
                  <a:lnTo>
                    <a:pt x="1569466" y="3300603"/>
                  </a:lnTo>
                  <a:lnTo>
                    <a:pt x="1563299" y="3287682"/>
                  </a:lnTo>
                  <a:close/>
                </a:path>
                <a:path w="1615439" h="3359150">
                  <a:moveTo>
                    <a:pt x="1589080" y="3275363"/>
                  </a:moveTo>
                  <a:lnTo>
                    <a:pt x="1563299" y="3287682"/>
                  </a:lnTo>
                  <a:lnTo>
                    <a:pt x="1569466" y="3300603"/>
                  </a:lnTo>
                  <a:lnTo>
                    <a:pt x="1595246" y="3288284"/>
                  </a:lnTo>
                  <a:lnTo>
                    <a:pt x="1589080" y="3275363"/>
                  </a:lnTo>
                  <a:close/>
                </a:path>
                <a:path w="1615439" h="3359150">
                  <a:moveTo>
                    <a:pt x="1614932" y="3263011"/>
                  </a:moveTo>
                  <a:lnTo>
                    <a:pt x="1589080" y="3275363"/>
                  </a:lnTo>
                  <a:lnTo>
                    <a:pt x="1595246" y="3288284"/>
                  </a:lnTo>
                  <a:lnTo>
                    <a:pt x="1569466" y="3300603"/>
                  </a:lnTo>
                  <a:lnTo>
                    <a:pt x="1614234" y="3300603"/>
                  </a:lnTo>
                  <a:lnTo>
                    <a:pt x="1614932" y="3263011"/>
                  </a:lnTo>
                  <a:close/>
                </a:path>
                <a:path w="1615439" h="3359150">
                  <a:moveTo>
                    <a:pt x="25908" y="0"/>
                  </a:moveTo>
                  <a:lnTo>
                    <a:pt x="0" y="12192"/>
                  </a:lnTo>
                  <a:lnTo>
                    <a:pt x="1563299" y="3287682"/>
                  </a:lnTo>
                  <a:lnTo>
                    <a:pt x="1589080" y="3275363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431419"/>
            <a:ext cx="3990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6340" algn="l"/>
              </a:tabLst>
            </a:pPr>
            <a:r>
              <a:rPr dirty="0">
                <a:latin typeface="Consolas"/>
                <a:cs typeface="Consolas"/>
              </a:rPr>
              <a:t>&lt;div&gt;</a:t>
            </a:r>
            <a:r>
              <a:rPr spc="-35" dirty="0">
                <a:latin typeface="Consolas"/>
                <a:cs typeface="Consolas"/>
              </a:rPr>
              <a:t> </a:t>
            </a:r>
            <a:r>
              <a:rPr spc="-25" dirty="0"/>
              <a:t>and</a:t>
            </a:r>
            <a:r>
              <a:rPr dirty="0"/>
              <a:t>	</a:t>
            </a:r>
            <a:r>
              <a:rPr spc="-10" dirty="0">
                <a:latin typeface="Consolas"/>
                <a:cs typeface="Consolas"/>
              </a:rPr>
              <a:t>&lt;span&gt;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895600"/>
            <a:ext cx="8153400" cy="10012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54" y="1164081"/>
            <a:ext cx="8562975" cy="2243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863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468630" algn="l"/>
              </a:tabLst>
            </a:pPr>
            <a:r>
              <a:rPr sz="250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5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04040"/>
                </a:solidFill>
                <a:latin typeface="Calibri"/>
                <a:cs typeface="Calibri"/>
              </a:rPr>
              <a:t>generic</a:t>
            </a:r>
            <a:r>
              <a:rPr sz="25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04040"/>
                </a:solidFill>
                <a:latin typeface="Calibri"/>
                <a:cs typeface="Calibri"/>
              </a:rPr>
              <a:t>tags</a:t>
            </a:r>
            <a:r>
              <a:rPr sz="25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5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5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04040"/>
                </a:solidFill>
                <a:latin typeface="Calibri"/>
                <a:cs typeface="Calibri"/>
              </a:rPr>
              <a:t>intended</a:t>
            </a:r>
            <a:r>
              <a:rPr sz="25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04040"/>
                </a:solidFill>
                <a:latin typeface="Calibri"/>
                <a:cs typeface="Calibri"/>
              </a:rPr>
              <a:t>purpose</a:t>
            </a:r>
            <a:r>
              <a:rPr sz="25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5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404040"/>
                </a:solidFill>
                <a:latin typeface="Calibri"/>
                <a:cs typeface="Calibri"/>
              </a:rPr>
              <a:t>style:</a:t>
            </a:r>
            <a:endParaRPr sz="2500">
              <a:latin typeface="Calibri"/>
              <a:cs typeface="Calibri"/>
            </a:endParaRPr>
          </a:p>
          <a:p>
            <a:pPr marL="976630" lvl="1" indent="-393700">
              <a:lnSpc>
                <a:spcPct val="100000"/>
              </a:lnSpc>
              <a:spcBef>
                <a:spcPts val="10"/>
              </a:spcBef>
              <a:buSzPct val="88636"/>
              <a:buFont typeface="Wingdings"/>
              <a:buChar char=""/>
              <a:tabLst>
                <a:tab pos="976630" algn="l"/>
              </a:tabLst>
            </a:pPr>
            <a:r>
              <a:rPr sz="2200" dirty="0">
                <a:solidFill>
                  <a:srgbClr val="404040"/>
                </a:solidFill>
                <a:latin typeface="Consolas"/>
                <a:cs typeface="Consolas"/>
              </a:rPr>
              <a:t>&lt;div&gt;:</a:t>
            </a:r>
            <a:r>
              <a:rPr sz="2200" spc="-5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generic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B59B0C"/>
                </a:solidFill>
                <a:latin typeface="Calibri"/>
                <a:cs typeface="Calibri"/>
              </a:rPr>
              <a:t>block</a:t>
            </a:r>
            <a:r>
              <a:rPr sz="2200" b="1" spc="-1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element</a:t>
            </a:r>
            <a:endParaRPr sz="2200">
              <a:latin typeface="Calibri"/>
              <a:cs typeface="Calibri"/>
            </a:endParaRPr>
          </a:p>
          <a:p>
            <a:pPr marL="976630" lvl="1" indent="-393700">
              <a:lnSpc>
                <a:spcPct val="100000"/>
              </a:lnSpc>
              <a:spcBef>
                <a:spcPts val="5"/>
              </a:spcBef>
              <a:buSzPct val="88636"/>
              <a:buFont typeface="Wingdings"/>
              <a:buChar char=""/>
              <a:tabLst>
                <a:tab pos="976630" algn="l"/>
              </a:tabLst>
            </a:pPr>
            <a:r>
              <a:rPr sz="2200" dirty="0">
                <a:solidFill>
                  <a:srgbClr val="404040"/>
                </a:solidFill>
                <a:latin typeface="Consolas"/>
                <a:cs typeface="Consolas"/>
              </a:rPr>
              <a:t>&lt;span&gt;:</a:t>
            </a:r>
            <a:r>
              <a:rPr sz="2200" spc="-7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generic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B59B0C"/>
                </a:solidFill>
                <a:latin typeface="Calibri"/>
                <a:cs typeface="Calibri"/>
              </a:rPr>
              <a:t>inline</a:t>
            </a:r>
            <a:r>
              <a:rPr sz="2200" b="1" spc="-2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element</a:t>
            </a:r>
            <a:endParaRPr sz="2200">
              <a:latin typeface="Calibri"/>
              <a:cs typeface="Calibri"/>
            </a:endParaRPr>
          </a:p>
          <a:p>
            <a:pPr marL="976630" marR="5080" lvl="1" indent="-393700">
              <a:lnSpc>
                <a:spcPct val="80000"/>
              </a:lnSpc>
              <a:spcBef>
                <a:spcPts val="530"/>
              </a:spcBef>
              <a:buSzPct val="88636"/>
              <a:buFont typeface="Wingdings"/>
              <a:buChar char=""/>
              <a:tabLst>
                <a:tab pos="97663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contrast,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tags,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e.g.,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&lt;strong&gt;,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built-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styles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(defined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browsers)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4088891"/>
            <a:ext cx="2810255" cy="838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6944" y="4276725"/>
            <a:ext cx="8439785" cy="1863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Calibri"/>
              <a:cs typeface="Calibri"/>
            </a:endParaRPr>
          </a:p>
          <a:p>
            <a:pPr marL="399415" indent="-342900">
              <a:lnSpc>
                <a:spcPct val="100000"/>
              </a:lnSpc>
              <a:buFont typeface="Wingdings"/>
              <a:buChar char=""/>
              <a:tabLst>
                <a:tab pos="39941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But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won't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often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want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generic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containers?</a:t>
            </a:r>
            <a:endParaRPr sz="2000">
              <a:latin typeface="Calibri"/>
              <a:cs typeface="Calibri"/>
            </a:endParaRPr>
          </a:p>
          <a:p>
            <a:pPr marL="399415" indent="-342900">
              <a:lnSpc>
                <a:spcPct val="100000"/>
              </a:lnSpc>
              <a:buFont typeface="Wingdings"/>
              <a:buChar char=""/>
              <a:tabLst>
                <a:tab pos="39941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distinguish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generic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containers?</a:t>
            </a:r>
            <a:endParaRPr sz="2000">
              <a:latin typeface="Calibri"/>
              <a:cs typeface="Calibri"/>
            </a:endParaRPr>
          </a:p>
          <a:p>
            <a:pPr marL="399415" marR="5080" indent="-342900">
              <a:lnSpc>
                <a:spcPct val="100000"/>
              </a:lnSpc>
              <a:buFont typeface="Wingdings"/>
              <a:buChar char=""/>
              <a:tabLst>
                <a:tab pos="39941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other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words,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select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subset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instead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0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elements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page?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60" dirty="0"/>
              <a:t> </a:t>
            </a:r>
            <a:r>
              <a:rPr dirty="0"/>
              <a:t>Selectors:</a:t>
            </a:r>
            <a:r>
              <a:rPr spc="-60" dirty="0"/>
              <a:t> </a:t>
            </a:r>
            <a:r>
              <a:rPr dirty="0"/>
              <a:t>Classes</a:t>
            </a:r>
            <a:r>
              <a:rPr spc="-4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spc="-25" dirty="0"/>
              <a:t>Ids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830" y="1213378"/>
            <a:ext cx="4547407" cy="22976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929" y="3761739"/>
            <a:ext cx="4641669" cy="258238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04800" y="3581400"/>
            <a:ext cx="4876800" cy="0"/>
          </a:xfrm>
          <a:custGeom>
            <a:avLst/>
            <a:gdLst/>
            <a:ahLst/>
            <a:cxnLst/>
            <a:rect l="l" t="t" r="r" b="b"/>
            <a:pathLst>
              <a:path w="4876800">
                <a:moveTo>
                  <a:pt x="0" y="0"/>
                </a:moveTo>
                <a:lnTo>
                  <a:pt x="48768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66028" y="2692730"/>
            <a:ext cx="2901950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Often</a:t>
            </a:r>
            <a:r>
              <a:rPr sz="2000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used</a:t>
            </a:r>
            <a:r>
              <a:rPr sz="20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with</a:t>
            </a:r>
            <a:r>
              <a:rPr sz="20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span</a:t>
            </a:r>
            <a:r>
              <a:rPr sz="20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Arial"/>
                <a:cs typeface="Arial"/>
              </a:rPr>
              <a:t>and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div</a:t>
            </a:r>
            <a:r>
              <a:rPr sz="20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20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create</a:t>
            </a:r>
            <a:r>
              <a:rPr sz="20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"/>
                <a:cs typeface="Arial"/>
              </a:rPr>
              <a:t>generic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elements:</a:t>
            </a:r>
            <a:r>
              <a:rPr sz="20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e.g.</a:t>
            </a:r>
            <a:r>
              <a:rPr sz="20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04040"/>
                </a:solidFill>
                <a:latin typeface="Consolas"/>
                <a:cs typeface="Consolas"/>
              </a:rPr>
              <a:t>&lt;span </a:t>
            </a:r>
            <a:r>
              <a:rPr sz="2000" b="1" dirty="0">
                <a:solidFill>
                  <a:srgbClr val="404040"/>
                </a:solidFill>
                <a:latin typeface="Consolas"/>
                <a:cs typeface="Consolas"/>
              </a:rPr>
              <a:t>class="highlight"&gt;</a:t>
            </a:r>
            <a:r>
              <a:rPr sz="2000" b="1" spc="-6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Arial"/>
                <a:cs typeface="Arial"/>
              </a:rPr>
              <a:t>is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like</a:t>
            </a:r>
            <a:r>
              <a:rPr sz="20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creating</a:t>
            </a:r>
            <a:r>
              <a:rPr sz="2000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"/>
                <a:cs typeface="Arial"/>
              </a:rPr>
              <a:t>"highlight" element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Classes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713103"/>
            <a:ext cx="8533130" cy="3775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attach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classes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tags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apply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different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styles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same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selector</a:t>
            </a:r>
            <a:r>
              <a:rPr sz="24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type</a:t>
            </a:r>
            <a:endParaRPr sz="2400">
              <a:latin typeface="Calibri"/>
              <a:cs typeface="Calibri"/>
            </a:endParaRPr>
          </a:p>
          <a:p>
            <a:pPr marL="862965" marR="25400" lvl="1" indent="-393700">
              <a:lnSpc>
                <a:spcPct val="100000"/>
              </a:lnSpc>
              <a:spcBef>
                <a:spcPts val="900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adding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ability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specific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occurrence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talking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about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use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classes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giving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them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rules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refer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classes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attributes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in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elements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support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them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document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class=“nameOfOurClass.”</a:t>
            </a:r>
            <a:endParaRPr sz="2400">
              <a:latin typeface="Calibri"/>
              <a:cs typeface="Calibri"/>
            </a:endParaRPr>
          </a:p>
          <a:p>
            <a:pPr marL="355600" marR="24130" indent="-342900">
              <a:lnSpc>
                <a:spcPct val="100000"/>
              </a:lnSpc>
              <a:spcBef>
                <a:spcPts val="9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defining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classes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2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file,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precede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their</a:t>
            </a:r>
            <a:r>
              <a:rPr sz="2400" spc="-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name</a:t>
            </a:r>
            <a:r>
              <a:rPr sz="24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with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period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specify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1000" y="1219200"/>
            <a:ext cx="8610600" cy="4991100"/>
            <a:chOff x="381000" y="1219200"/>
            <a:chExt cx="8610600" cy="4991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1447800"/>
              <a:ext cx="2438400" cy="4762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0" y="1219200"/>
              <a:ext cx="3860292" cy="16977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07604" y="1753362"/>
              <a:ext cx="2603500" cy="2224405"/>
            </a:xfrm>
            <a:custGeom>
              <a:avLst/>
              <a:gdLst/>
              <a:ahLst/>
              <a:cxnLst/>
              <a:rect l="l" t="t" r="r" b="b"/>
              <a:pathLst>
                <a:path w="2603500" h="2224404">
                  <a:moveTo>
                    <a:pt x="2503833" y="59728"/>
                  </a:moveTo>
                  <a:lnTo>
                    <a:pt x="0" y="2195322"/>
                  </a:lnTo>
                  <a:lnTo>
                    <a:pt x="24714" y="2224278"/>
                  </a:lnTo>
                  <a:lnTo>
                    <a:pt x="2528573" y="88704"/>
                  </a:lnTo>
                  <a:lnTo>
                    <a:pt x="2503833" y="59728"/>
                  </a:lnTo>
                  <a:close/>
                </a:path>
                <a:path w="2603500" h="2224404">
                  <a:moveTo>
                    <a:pt x="2583052" y="47371"/>
                  </a:moveTo>
                  <a:lnTo>
                    <a:pt x="2518321" y="47371"/>
                  </a:lnTo>
                  <a:lnTo>
                    <a:pt x="2543086" y="76326"/>
                  </a:lnTo>
                  <a:lnTo>
                    <a:pt x="2528573" y="88704"/>
                  </a:lnTo>
                  <a:lnTo>
                    <a:pt x="2553246" y="117601"/>
                  </a:lnTo>
                  <a:lnTo>
                    <a:pt x="2583052" y="47371"/>
                  </a:lnTo>
                  <a:close/>
                </a:path>
                <a:path w="2603500" h="2224404">
                  <a:moveTo>
                    <a:pt x="2518321" y="47371"/>
                  </a:moveTo>
                  <a:lnTo>
                    <a:pt x="2503833" y="59728"/>
                  </a:lnTo>
                  <a:lnTo>
                    <a:pt x="2528573" y="88704"/>
                  </a:lnTo>
                  <a:lnTo>
                    <a:pt x="2543086" y="76326"/>
                  </a:lnTo>
                  <a:lnTo>
                    <a:pt x="2518321" y="47371"/>
                  </a:lnTo>
                  <a:close/>
                </a:path>
                <a:path w="2603500" h="2224404">
                  <a:moveTo>
                    <a:pt x="2603157" y="0"/>
                  </a:moveTo>
                  <a:lnTo>
                    <a:pt x="2479078" y="30734"/>
                  </a:lnTo>
                  <a:lnTo>
                    <a:pt x="2503833" y="59728"/>
                  </a:lnTo>
                  <a:lnTo>
                    <a:pt x="2518321" y="47371"/>
                  </a:lnTo>
                  <a:lnTo>
                    <a:pt x="2583052" y="47371"/>
                  </a:lnTo>
                  <a:lnTo>
                    <a:pt x="26031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600" y="3810000"/>
              <a:ext cx="6096000" cy="1981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96561" y="2047366"/>
              <a:ext cx="2524125" cy="2220595"/>
            </a:xfrm>
            <a:custGeom>
              <a:avLst/>
              <a:gdLst/>
              <a:ahLst/>
              <a:cxnLst/>
              <a:rect l="l" t="t" r="r" b="b"/>
              <a:pathLst>
                <a:path w="2524125" h="2220595">
                  <a:moveTo>
                    <a:pt x="36067" y="2131822"/>
                  </a:moveTo>
                  <a:lnTo>
                    <a:pt x="0" y="2220595"/>
                  </a:lnTo>
                  <a:lnTo>
                    <a:pt x="92710" y="2196211"/>
                  </a:lnTo>
                  <a:lnTo>
                    <a:pt x="82096" y="2184146"/>
                  </a:lnTo>
                  <a:lnTo>
                    <a:pt x="63118" y="2184146"/>
                  </a:lnTo>
                  <a:lnTo>
                    <a:pt x="44196" y="2162683"/>
                  </a:lnTo>
                  <a:lnTo>
                    <a:pt x="54923" y="2153256"/>
                  </a:lnTo>
                  <a:lnTo>
                    <a:pt x="36067" y="2131822"/>
                  </a:lnTo>
                  <a:close/>
                </a:path>
                <a:path w="2524125" h="2220595">
                  <a:moveTo>
                    <a:pt x="54923" y="2153256"/>
                  </a:moveTo>
                  <a:lnTo>
                    <a:pt x="44196" y="2162683"/>
                  </a:lnTo>
                  <a:lnTo>
                    <a:pt x="63118" y="2184146"/>
                  </a:lnTo>
                  <a:lnTo>
                    <a:pt x="73822" y="2174740"/>
                  </a:lnTo>
                  <a:lnTo>
                    <a:pt x="54923" y="2153256"/>
                  </a:lnTo>
                  <a:close/>
                </a:path>
                <a:path w="2524125" h="2220595">
                  <a:moveTo>
                    <a:pt x="73822" y="2174740"/>
                  </a:moveTo>
                  <a:lnTo>
                    <a:pt x="63118" y="2184146"/>
                  </a:lnTo>
                  <a:lnTo>
                    <a:pt x="82096" y="2184146"/>
                  </a:lnTo>
                  <a:lnTo>
                    <a:pt x="73822" y="2174740"/>
                  </a:lnTo>
                  <a:close/>
                </a:path>
                <a:path w="2524125" h="2220595">
                  <a:moveTo>
                    <a:pt x="2505202" y="0"/>
                  </a:moveTo>
                  <a:lnTo>
                    <a:pt x="54923" y="2153256"/>
                  </a:lnTo>
                  <a:lnTo>
                    <a:pt x="73822" y="2174740"/>
                  </a:lnTo>
                  <a:lnTo>
                    <a:pt x="2523997" y="21590"/>
                  </a:lnTo>
                  <a:lnTo>
                    <a:pt x="25052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95" y="1415237"/>
            <a:ext cx="3931285" cy="405955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marR="196850" indent="-343535">
              <a:lnSpc>
                <a:spcPct val="90000"/>
              </a:lnSpc>
              <a:spcBef>
                <a:spcPts val="434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ID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attribute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libri"/>
                <a:cs typeface="Calibri"/>
              </a:rPr>
              <a:t>used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similar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class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is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used,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8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two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differences:</a:t>
            </a:r>
            <a:endParaRPr sz="2800">
              <a:latin typeface="Calibri"/>
              <a:cs typeface="Calibri"/>
            </a:endParaRPr>
          </a:p>
          <a:p>
            <a:pPr marL="862965" marR="160020" lvl="1" indent="-393700">
              <a:lnSpc>
                <a:spcPts val="2590"/>
              </a:lnSpc>
              <a:spcBef>
                <a:spcPts val="64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defined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#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instead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period</a:t>
            </a:r>
            <a:endParaRPr sz="2400">
              <a:latin typeface="Calibri"/>
              <a:cs typeface="Calibri"/>
            </a:endParaRPr>
          </a:p>
          <a:p>
            <a:pPr marL="862965" marR="5080" lvl="1" indent="-393700">
              <a:lnSpc>
                <a:spcPct val="90000"/>
              </a:lnSpc>
              <a:spcBef>
                <a:spcPts val="540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use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ID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only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once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page,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identify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something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unique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document.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3211" y="1524000"/>
            <a:ext cx="4628388" cy="4038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7633" y="2082546"/>
            <a:ext cx="28060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The</a:t>
            </a:r>
            <a:r>
              <a:rPr sz="6000" spc="-95" dirty="0"/>
              <a:t> </a:t>
            </a:r>
            <a:r>
              <a:rPr sz="6000" spc="-25" dirty="0"/>
              <a:t>Web</a:t>
            </a:r>
            <a:endParaRPr sz="6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-5" dirty="0"/>
              <a:t> </a:t>
            </a:r>
            <a:r>
              <a:rPr dirty="0"/>
              <a:t>CSS</a:t>
            </a:r>
            <a:r>
              <a:rPr spc="-10" dirty="0"/>
              <a:t> properties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90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35709"/>
            <a:ext cx="5616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There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over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500</a:t>
            </a:r>
            <a:r>
              <a:rPr sz="2000" u="sng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CSS</a:t>
            </a:r>
            <a:r>
              <a:rPr sz="2000" u="sng" spc="-3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properties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!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Here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few: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5046726"/>
            <a:ext cx="850201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Mozilla</a:t>
            </a:r>
            <a:r>
              <a:rPr sz="2000" u="sng" spc="-4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Developer</a:t>
            </a:r>
            <a:r>
              <a:rPr sz="2000" u="sng" spc="-3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3"/>
              </a:rPr>
              <a:t>Network</a:t>
            </a:r>
            <a:r>
              <a:rPr sz="2000" spc="-35" dirty="0">
                <a:solidFill>
                  <a:srgbClr val="009999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(MDN)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reference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HTML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elements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395"/>
              </a:lnSpc>
              <a:spcBef>
                <a:spcPts val="15"/>
              </a:spcBef>
            </a:pP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CSS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properties</a:t>
            </a:r>
            <a:endParaRPr sz="2000">
              <a:latin typeface="Calibri"/>
              <a:cs typeface="Calibri"/>
            </a:endParaRPr>
          </a:p>
          <a:p>
            <a:pPr marL="812800" marR="207645" indent="-343535">
              <a:lnSpc>
                <a:spcPts val="2400"/>
              </a:lnSpc>
              <a:spcBef>
                <a:spcPts val="75"/>
              </a:spcBef>
              <a:buSzPct val="80000"/>
              <a:buFont typeface="Courier New"/>
              <a:buChar char="o"/>
              <a:tabLst>
                <a:tab pos="8128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actual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W3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hard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read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(meant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browser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developers,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developers)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7050" y="1746250"/>
          <a:ext cx="8166100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Font</a:t>
                      </a:r>
                      <a:r>
                        <a:rPr sz="1800" spc="-1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face</a:t>
                      </a:r>
                      <a:r>
                        <a:rPr sz="1800" spc="-2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u="sng" spc="-2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mdn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800" b="1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font-</a:t>
                      </a:r>
                      <a:r>
                        <a:rPr sz="1800" b="1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family: 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Arial;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Font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color</a:t>
                      </a:r>
                      <a:r>
                        <a:rPr sz="1800" spc="-1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u="sng" spc="-1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mdn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color:</a:t>
                      </a:r>
                      <a:r>
                        <a:rPr sz="1800" b="1" spc="-4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gray;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Background</a:t>
                      </a:r>
                      <a:r>
                        <a:rPr sz="1800" spc="-2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color</a:t>
                      </a:r>
                      <a:r>
                        <a:rPr sz="1800" spc="-4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u="sng" spc="-2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mdn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800" b="1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background-</a:t>
                      </a:r>
                      <a:r>
                        <a:rPr sz="1800" b="1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color:</a:t>
                      </a:r>
                      <a:r>
                        <a:rPr sz="1800" b="1" spc="2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orange;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Border</a:t>
                      </a:r>
                      <a:r>
                        <a:rPr sz="1800" spc="-3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u="sng" spc="-2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7"/>
                        </a:rPr>
                        <a:t>mdn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800" b="1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border:</a:t>
                      </a:r>
                      <a:r>
                        <a:rPr sz="1800" b="1" spc="-4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5px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solid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orange;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800" spc="-4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Text</a:t>
                      </a:r>
                      <a:r>
                        <a:rPr sz="1800" spc="-5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alignment</a:t>
                      </a:r>
                      <a:r>
                        <a:rPr sz="1800" spc="-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u="sng" spc="-20" dirty="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8"/>
                        </a:rPr>
                        <a:t>mdn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800" b="1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text-</a:t>
                      </a:r>
                      <a:r>
                        <a:rPr sz="1800" b="1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align:</a:t>
                      </a:r>
                      <a:r>
                        <a:rPr sz="1800" b="1" spc="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left;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-5" dirty="0"/>
              <a:t> </a:t>
            </a:r>
            <a:r>
              <a:rPr dirty="0"/>
              <a:t>CSS</a:t>
            </a:r>
            <a:r>
              <a:rPr spc="-10" dirty="0"/>
              <a:t> 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59509"/>
            <a:ext cx="3157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Font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face</a:t>
            </a:r>
            <a:r>
              <a:rPr sz="2400" dirty="0">
                <a:solidFill>
                  <a:srgbClr val="333336"/>
                </a:solidFill>
                <a:latin typeface="Calibri"/>
                <a:cs typeface="Calibri"/>
              </a:rPr>
              <a:t>:</a:t>
            </a:r>
            <a:r>
              <a:rPr sz="2400" spc="-7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333336"/>
                </a:solidFill>
                <a:latin typeface="Consolas"/>
                <a:cs typeface="Consolas"/>
              </a:rPr>
              <a:t>font-</a:t>
            </a:r>
            <a:r>
              <a:rPr sz="2400" b="1" spc="-10" dirty="0">
                <a:solidFill>
                  <a:srgbClr val="333336"/>
                </a:solidFill>
                <a:latin typeface="Consolas"/>
                <a:cs typeface="Consolas"/>
              </a:rPr>
              <a:t>family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2759786"/>
            <a:ext cx="2059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Font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color</a:t>
            </a:r>
            <a:r>
              <a:rPr sz="2400" dirty="0">
                <a:solidFill>
                  <a:srgbClr val="333336"/>
                </a:solidFill>
                <a:latin typeface="Calibri"/>
                <a:cs typeface="Calibri"/>
              </a:rPr>
              <a:t>:</a:t>
            </a:r>
            <a:r>
              <a:rPr sz="2400" spc="-65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333336"/>
                </a:solidFill>
                <a:latin typeface="Calibri"/>
                <a:cs typeface="Calibri"/>
              </a:rPr>
              <a:t>color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5275" y="1666811"/>
            <a:ext cx="2762250" cy="923290"/>
            <a:chOff x="295275" y="1666811"/>
            <a:chExt cx="2762250" cy="923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1676399"/>
              <a:ext cx="2743200" cy="9037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0037" y="1671573"/>
              <a:ext cx="2752725" cy="913765"/>
            </a:xfrm>
            <a:custGeom>
              <a:avLst/>
              <a:gdLst/>
              <a:ahLst/>
              <a:cxnLst/>
              <a:rect l="l" t="t" r="r" b="b"/>
              <a:pathLst>
                <a:path w="2752725" h="913764">
                  <a:moveTo>
                    <a:pt x="0" y="913256"/>
                  </a:moveTo>
                  <a:lnTo>
                    <a:pt x="2752725" y="913256"/>
                  </a:lnTo>
                  <a:lnTo>
                    <a:pt x="2752725" y="0"/>
                  </a:lnTo>
                  <a:lnTo>
                    <a:pt x="0" y="0"/>
                  </a:lnTo>
                  <a:lnTo>
                    <a:pt x="0" y="913256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00400" y="1676400"/>
            <a:ext cx="2133600" cy="923925"/>
          </a:xfrm>
          <a:prstGeom prst="rect">
            <a:avLst/>
          </a:prstGeom>
          <a:ln w="9525">
            <a:solidFill>
              <a:srgbClr val="A6A6A6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5"/>
              </a:spcBef>
            </a:pPr>
            <a:endParaRPr sz="180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Some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Texts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5275" y="3267011"/>
            <a:ext cx="1847850" cy="885190"/>
            <a:chOff x="295275" y="3267011"/>
            <a:chExt cx="1847850" cy="8851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3276599"/>
              <a:ext cx="1828800" cy="8656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0037" y="3271773"/>
              <a:ext cx="1838325" cy="875665"/>
            </a:xfrm>
            <a:custGeom>
              <a:avLst/>
              <a:gdLst/>
              <a:ahLst/>
              <a:cxnLst/>
              <a:rect l="l" t="t" r="r" b="b"/>
              <a:pathLst>
                <a:path w="1838325" h="875664">
                  <a:moveTo>
                    <a:pt x="0" y="875157"/>
                  </a:moveTo>
                  <a:lnTo>
                    <a:pt x="1838325" y="875157"/>
                  </a:lnTo>
                  <a:lnTo>
                    <a:pt x="1838325" y="0"/>
                  </a:lnTo>
                  <a:lnTo>
                    <a:pt x="0" y="0"/>
                  </a:lnTo>
                  <a:lnTo>
                    <a:pt x="0" y="875157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86000" y="3276600"/>
            <a:ext cx="2057400" cy="923925"/>
          </a:xfrm>
          <a:prstGeom prst="rect">
            <a:avLst/>
          </a:prstGeom>
          <a:ln w="9525">
            <a:solidFill>
              <a:srgbClr val="A6A6A6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5"/>
              </a:spcBef>
            </a:pPr>
            <a:endParaRPr sz="1800">
              <a:latin typeface="Times New Roman"/>
              <a:cs typeface="Times New Roman"/>
            </a:endParaRPr>
          </a:p>
          <a:p>
            <a:pPr marL="4337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00AF50"/>
                </a:solidFill>
                <a:latin typeface="Arial"/>
                <a:cs typeface="Arial"/>
              </a:rPr>
              <a:t>Some</a:t>
            </a:r>
            <a:r>
              <a:rPr sz="1800" spc="-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Arial"/>
                <a:cs typeface="Arial"/>
              </a:rPr>
              <a:t>Texts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9075" y="4410011"/>
            <a:ext cx="3038475" cy="1009650"/>
            <a:chOff x="219075" y="4410011"/>
            <a:chExt cx="3038475" cy="100965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4419599"/>
              <a:ext cx="3019044" cy="990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3837" y="4414773"/>
              <a:ext cx="3028950" cy="1000125"/>
            </a:xfrm>
            <a:custGeom>
              <a:avLst/>
              <a:gdLst/>
              <a:ahLst/>
              <a:cxnLst/>
              <a:rect l="l" t="t" r="r" b="b"/>
              <a:pathLst>
                <a:path w="3028950" h="1000125">
                  <a:moveTo>
                    <a:pt x="0" y="1000125"/>
                  </a:moveTo>
                  <a:lnTo>
                    <a:pt x="3028569" y="1000125"/>
                  </a:lnTo>
                  <a:lnTo>
                    <a:pt x="3028569" y="0"/>
                  </a:lnTo>
                  <a:lnTo>
                    <a:pt x="0" y="0"/>
                  </a:lnTo>
                  <a:lnTo>
                    <a:pt x="0" y="1000125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88794" y="5580379"/>
            <a:ext cx="4188460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Assign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onsolas"/>
                <a:cs typeface="Consolas"/>
              </a:rPr>
              <a:t>background-colour</a:t>
            </a:r>
            <a:r>
              <a:rPr sz="2000" spc="-705" dirty="0">
                <a:latin typeface="Consolas"/>
                <a:cs typeface="Consolas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20" dirty="0">
                <a:latin typeface="Consolas"/>
                <a:cs typeface="Consolas"/>
              </a:rPr>
              <a:t>body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page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different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colour.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429000" y="4486655"/>
            <a:ext cx="2209800" cy="923925"/>
          </a:xfrm>
          <a:prstGeom prst="rect">
            <a:avLst/>
          </a:prstGeom>
          <a:solidFill>
            <a:srgbClr val="FFB8C4"/>
          </a:solidFill>
          <a:ln w="9525">
            <a:solidFill>
              <a:srgbClr val="7E7E7E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endParaRPr sz="1800">
              <a:latin typeface="Times New Roman"/>
              <a:cs typeface="Times New Roman"/>
            </a:endParaRPr>
          </a:p>
          <a:p>
            <a:pPr marL="5099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Some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Texts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-5" dirty="0"/>
              <a:t> </a:t>
            </a:r>
            <a:r>
              <a:rPr dirty="0"/>
              <a:t>CSS</a:t>
            </a:r>
            <a:r>
              <a:rPr spc="-10" dirty="0"/>
              <a:t> 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159509"/>
            <a:ext cx="5588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Border</a:t>
            </a:r>
            <a:r>
              <a:rPr sz="2400" dirty="0">
                <a:solidFill>
                  <a:srgbClr val="333336"/>
                </a:solidFill>
                <a:latin typeface="Calibri"/>
                <a:cs typeface="Calibri"/>
              </a:rPr>
              <a:t>:</a:t>
            </a:r>
            <a:r>
              <a:rPr sz="2400" spc="-10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33336"/>
                </a:solidFill>
                <a:latin typeface="Consolas"/>
                <a:cs typeface="Consolas"/>
              </a:rPr>
              <a:t>border</a:t>
            </a:r>
            <a:r>
              <a:rPr sz="2400" b="1" spc="-55" dirty="0">
                <a:solidFill>
                  <a:srgbClr val="333336"/>
                </a:solidFill>
                <a:latin typeface="Consolas"/>
                <a:cs typeface="Consolas"/>
              </a:rPr>
              <a:t> </a:t>
            </a:r>
            <a:r>
              <a:rPr sz="2400" spc="-20" dirty="0">
                <a:latin typeface="Calibri"/>
                <a:cs typeface="Calibri"/>
              </a:rPr>
              <a:t>(</a:t>
            </a:r>
            <a:r>
              <a:rPr sz="2400" u="sng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nsolas"/>
                <a:cs typeface="Consolas"/>
                <a:hlinkClick r:id="rId2"/>
              </a:rPr>
              <a:t>border</a:t>
            </a:r>
            <a:r>
              <a:rPr sz="2400" u="sng" spc="-75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nsolas"/>
                <a:cs typeface="Consolas"/>
                <a:hlinkClick r:id="rId2"/>
              </a:rPr>
              <a:t> </a:t>
            </a:r>
            <a:r>
              <a:rPr sz="24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shorthand</a:t>
            </a:r>
            <a:r>
              <a:rPr sz="2400" u="sng" spc="-4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syntax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1828800"/>
            <a:ext cx="4942461" cy="12420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1140" y="3293745"/>
            <a:ext cx="7207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333336"/>
                </a:solidFill>
                <a:latin typeface="Calibri"/>
                <a:cs typeface="Calibri"/>
              </a:rPr>
              <a:t>Text </a:t>
            </a:r>
            <a:r>
              <a:rPr sz="2400" dirty="0">
                <a:solidFill>
                  <a:srgbClr val="333336"/>
                </a:solidFill>
                <a:latin typeface="Calibri"/>
                <a:cs typeface="Calibri"/>
              </a:rPr>
              <a:t>alignment:</a:t>
            </a:r>
            <a:r>
              <a:rPr sz="2400" spc="-4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333336"/>
                </a:solidFill>
                <a:latin typeface="Consolas"/>
                <a:cs typeface="Consolas"/>
              </a:rPr>
              <a:t>text-align</a:t>
            </a:r>
            <a:r>
              <a:rPr sz="2400" b="1" spc="-735" dirty="0">
                <a:solidFill>
                  <a:srgbClr val="333336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333336"/>
                </a:solidFill>
                <a:latin typeface="Calibri"/>
                <a:cs typeface="Calibri"/>
              </a:rPr>
              <a:t>(note:</a:t>
            </a:r>
            <a:r>
              <a:rPr sz="2400" spc="-3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36"/>
                </a:solidFill>
                <a:latin typeface="Calibri"/>
                <a:cs typeface="Calibri"/>
              </a:rPr>
              <a:t>don't</a:t>
            </a:r>
            <a:r>
              <a:rPr sz="2400" spc="-4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36"/>
                </a:solidFill>
                <a:latin typeface="Calibri"/>
                <a:cs typeface="Calibri"/>
              </a:rPr>
              <a:t>use</a:t>
            </a:r>
            <a:r>
              <a:rPr sz="2400" spc="-15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333336"/>
                </a:solidFill>
                <a:latin typeface="Consolas"/>
                <a:cs typeface="Consolas"/>
              </a:rPr>
              <a:t>&lt;center&gt;</a:t>
            </a:r>
            <a:r>
              <a:rPr sz="2400" spc="-10" dirty="0">
                <a:solidFill>
                  <a:srgbClr val="333336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7675" y="4105211"/>
            <a:ext cx="3263900" cy="1419860"/>
            <a:chOff x="447675" y="4105211"/>
            <a:chExt cx="3263900" cy="141986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4114799"/>
              <a:ext cx="3244596" cy="14005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2437" y="4109973"/>
              <a:ext cx="3254375" cy="1410335"/>
            </a:xfrm>
            <a:custGeom>
              <a:avLst/>
              <a:gdLst/>
              <a:ahLst/>
              <a:cxnLst/>
              <a:rect l="l" t="t" r="r" b="b"/>
              <a:pathLst>
                <a:path w="3254375" h="1410335">
                  <a:moveTo>
                    <a:pt x="0" y="1410081"/>
                  </a:moveTo>
                  <a:lnTo>
                    <a:pt x="3254121" y="1410081"/>
                  </a:lnTo>
                  <a:lnTo>
                    <a:pt x="3254121" y="0"/>
                  </a:lnTo>
                  <a:lnTo>
                    <a:pt x="0" y="0"/>
                  </a:lnTo>
                  <a:lnTo>
                    <a:pt x="0" y="1410081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10000" y="4191000"/>
            <a:ext cx="4038600" cy="1323340"/>
          </a:xfrm>
          <a:prstGeom prst="rect">
            <a:avLst/>
          </a:prstGeom>
          <a:ln w="9525">
            <a:solidFill>
              <a:srgbClr val="7E7E7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86690" marR="180340" indent="1270" algn="ctr">
              <a:lnSpc>
                <a:spcPct val="100200"/>
              </a:lnSpc>
              <a:spcBef>
                <a:spcPts val="235"/>
              </a:spcBef>
            </a:pPr>
            <a:r>
              <a:rPr sz="2000" spc="-10" dirty="0">
                <a:solidFill>
                  <a:srgbClr val="333336"/>
                </a:solidFill>
                <a:latin typeface="Calibri"/>
                <a:cs typeface="Calibri"/>
              </a:rPr>
              <a:t>Welcome</a:t>
            </a:r>
            <a:r>
              <a:rPr sz="2000" spc="-65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336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336"/>
                </a:solidFill>
                <a:latin typeface="Calibri"/>
                <a:cs typeface="Calibri"/>
              </a:rPr>
              <a:t>my</a:t>
            </a:r>
            <a:r>
              <a:rPr sz="2000" spc="-45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336"/>
                </a:solidFill>
                <a:latin typeface="Calibri"/>
                <a:cs typeface="Calibri"/>
              </a:rPr>
              <a:t>personal</a:t>
            </a:r>
            <a:r>
              <a:rPr sz="2000" spc="-5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6"/>
                </a:solidFill>
                <a:latin typeface="Calibri"/>
                <a:cs typeface="Calibri"/>
              </a:rPr>
              <a:t>webpage. </a:t>
            </a:r>
            <a:r>
              <a:rPr sz="2000" spc="-40" dirty="0">
                <a:solidFill>
                  <a:srgbClr val="333336"/>
                </a:solidFill>
                <a:latin typeface="Calibri"/>
                <a:cs typeface="Calibri"/>
              </a:rPr>
              <a:t>You</a:t>
            </a:r>
            <a:r>
              <a:rPr sz="2000" spc="-6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336"/>
                </a:solidFill>
                <a:latin typeface="Calibri"/>
                <a:cs typeface="Calibri"/>
              </a:rPr>
              <a:t>can</a:t>
            </a:r>
            <a:r>
              <a:rPr sz="2000" spc="-4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336"/>
                </a:solidFill>
                <a:latin typeface="Calibri"/>
                <a:cs typeface="Calibri"/>
              </a:rPr>
              <a:t>find</a:t>
            </a:r>
            <a:r>
              <a:rPr sz="2000" spc="-45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336"/>
                </a:solidFill>
                <a:latin typeface="Calibri"/>
                <a:cs typeface="Calibri"/>
              </a:rPr>
              <a:t>here</a:t>
            </a:r>
            <a:r>
              <a:rPr sz="2000" spc="-4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336"/>
                </a:solidFill>
                <a:latin typeface="Calibri"/>
                <a:cs typeface="Calibri"/>
              </a:rPr>
              <a:t>more</a:t>
            </a:r>
            <a:r>
              <a:rPr sz="2000" spc="-4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6"/>
                </a:solidFill>
                <a:latin typeface="Calibri"/>
                <a:cs typeface="Calibri"/>
              </a:rPr>
              <a:t>information </a:t>
            </a:r>
            <a:r>
              <a:rPr sz="2000" dirty="0">
                <a:solidFill>
                  <a:srgbClr val="333336"/>
                </a:solidFill>
                <a:latin typeface="Calibri"/>
                <a:cs typeface="Calibri"/>
              </a:rPr>
              <a:t>about</a:t>
            </a:r>
            <a:r>
              <a:rPr sz="2000" spc="-6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33336"/>
                </a:solidFill>
                <a:latin typeface="Calibri"/>
                <a:cs typeface="Calibri"/>
              </a:rPr>
              <a:t>my</a:t>
            </a:r>
            <a:r>
              <a:rPr sz="2000" spc="-35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6"/>
                </a:solidFill>
                <a:latin typeface="Calibri"/>
                <a:cs typeface="Calibri"/>
              </a:rPr>
              <a:t>recent</a:t>
            </a:r>
            <a:r>
              <a:rPr sz="2000" spc="-30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6"/>
                </a:solidFill>
                <a:latin typeface="Calibri"/>
                <a:cs typeface="Calibri"/>
              </a:rPr>
              <a:t>publications</a:t>
            </a:r>
            <a:r>
              <a:rPr sz="2000" spc="-55" dirty="0">
                <a:solidFill>
                  <a:srgbClr val="33333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333336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333336"/>
                </a:solidFill>
                <a:latin typeface="Calibri"/>
                <a:cs typeface="Calibri"/>
              </a:rPr>
              <a:t>projects.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92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add</a:t>
            </a:r>
            <a:r>
              <a:rPr spc="-25" dirty="0"/>
              <a:t> </a:t>
            </a:r>
            <a:r>
              <a:rPr dirty="0"/>
              <a:t>CSS</a:t>
            </a:r>
            <a:r>
              <a:rPr spc="-10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spc="-20" dirty="0"/>
              <a:t>HTML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93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375613"/>
            <a:ext cx="8097520" cy="385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034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3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3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3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added</a:t>
            </a:r>
            <a:r>
              <a:rPr sz="36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3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3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r>
              <a:rPr sz="36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36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600" spc="-50" dirty="0">
                <a:solidFill>
                  <a:srgbClr val="404040"/>
                </a:solidFill>
                <a:latin typeface="Calibri"/>
                <a:cs typeface="Calibri"/>
              </a:rPr>
              <a:t>3 </a:t>
            </a:r>
            <a:r>
              <a:rPr sz="3600" spc="-10" dirty="0">
                <a:solidFill>
                  <a:srgbClr val="404040"/>
                </a:solidFill>
                <a:latin typeface="Calibri"/>
                <a:cs typeface="Calibri"/>
              </a:rPr>
              <a:t>ways:</a:t>
            </a:r>
            <a:endParaRPr sz="3600">
              <a:latin typeface="Calibri"/>
              <a:cs typeface="Calibri"/>
            </a:endParaRPr>
          </a:p>
          <a:p>
            <a:pPr marL="927100" marR="5080" lvl="1" indent="-457834">
              <a:lnSpc>
                <a:spcPct val="100000"/>
              </a:lnSpc>
              <a:spcBef>
                <a:spcPts val="800"/>
              </a:spcBef>
              <a:buSzPct val="89062"/>
              <a:buAutoNum type="arabicPeriod"/>
              <a:tabLst>
                <a:tab pos="927100" algn="l"/>
              </a:tabLst>
            </a:pP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Inline</a:t>
            </a:r>
            <a:r>
              <a:rPr sz="3200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3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3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style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attribute in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404040"/>
                </a:solidFill>
                <a:latin typeface="Calibri"/>
                <a:cs typeface="Calibri"/>
              </a:rPr>
              <a:t>HTML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endParaRPr sz="3200">
              <a:latin typeface="Calibri"/>
              <a:cs typeface="Calibri"/>
            </a:endParaRPr>
          </a:p>
          <a:p>
            <a:pPr marL="927100" marR="47625" lvl="1" indent="-457834">
              <a:lnSpc>
                <a:spcPct val="100000"/>
              </a:lnSpc>
              <a:spcBef>
                <a:spcPts val="640"/>
              </a:spcBef>
              <a:buSzPct val="89062"/>
              <a:buAutoNum type="arabicPeriod"/>
              <a:tabLst>
                <a:tab pos="927100" algn="l"/>
              </a:tabLst>
            </a:pP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Internal</a:t>
            </a:r>
            <a:r>
              <a:rPr sz="3200" b="1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3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3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3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ourier New"/>
                <a:cs typeface="Courier New"/>
              </a:rPr>
              <a:t>&lt;style&gt;</a:t>
            </a:r>
            <a:r>
              <a:rPr sz="3200" spc="-8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element</a:t>
            </a:r>
            <a:r>
              <a:rPr sz="3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ourier New"/>
                <a:cs typeface="Courier New"/>
              </a:rPr>
              <a:t>&lt;head&gt;</a:t>
            </a:r>
            <a:r>
              <a:rPr sz="3200" spc="-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section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3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libri"/>
                <a:cs typeface="Calibri"/>
              </a:rPr>
              <a:t>file.</a:t>
            </a:r>
            <a:endParaRPr sz="32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900"/>
              </a:spcBef>
              <a:buSzPct val="89062"/>
              <a:buAutoNum type="arabicPeriod"/>
              <a:tabLst>
                <a:tab pos="927100" algn="l"/>
              </a:tabLst>
            </a:pP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External</a:t>
            </a:r>
            <a:r>
              <a:rPr sz="3200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3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3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3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external</a:t>
            </a:r>
            <a:r>
              <a:rPr sz="3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3200" spc="-20" dirty="0">
                <a:solidFill>
                  <a:srgbClr val="404040"/>
                </a:solidFill>
                <a:latin typeface="Calibri"/>
                <a:cs typeface="Calibri"/>
              </a:rPr>
              <a:t> file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Inline</a:t>
            </a:r>
            <a:r>
              <a:rPr spc="-55" dirty="0"/>
              <a:t> </a:t>
            </a:r>
            <a:r>
              <a:rPr spc="-25" dirty="0"/>
              <a:t>CSS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94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508277"/>
            <a:ext cx="8497570" cy="441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97865" indent="-342900">
              <a:lnSpc>
                <a:spcPct val="1104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Styles</a:t>
            </a:r>
            <a:r>
              <a:rPr sz="28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defined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ourier New"/>
                <a:cs typeface="Courier New"/>
              </a:rPr>
              <a:t>style</a:t>
            </a:r>
            <a:r>
              <a:rPr sz="2800" spc="-106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attribute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inside</a:t>
            </a:r>
            <a:r>
              <a:rPr sz="2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called</a:t>
            </a:r>
            <a:r>
              <a:rPr sz="2800" spc="-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inline</a:t>
            </a:r>
            <a:r>
              <a:rPr sz="28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styles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0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Syntax</a:t>
            </a:r>
            <a:endParaRPr sz="28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790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style="property_1:value_1;</a:t>
            </a:r>
            <a:r>
              <a:rPr sz="2000" spc="-8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…;</a:t>
            </a:r>
            <a:r>
              <a:rPr sz="2000" spc="-6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property_n:value_n;”</a:t>
            </a:r>
            <a:endParaRPr sz="2000">
              <a:latin typeface="Courier New"/>
              <a:cs typeface="Courier New"/>
            </a:endParaRPr>
          </a:p>
          <a:p>
            <a:pPr marL="1259205" marR="113664" lvl="2" indent="-332740">
              <a:lnSpc>
                <a:spcPct val="110000"/>
              </a:lnSpc>
              <a:spcBef>
                <a:spcPts val="515"/>
              </a:spcBef>
              <a:buSzPct val="80555"/>
              <a:buFont typeface="Wingdings"/>
              <a:buChar char=""/>
              <a:tabLst>
                <a:tab pos="1259205" algn="l"/>
              </a:tabLst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ourier New"/>
                <a:cs typeface="Courier New"/>
              </a:rPr>
              <a:t>&lt;h1</a:t>
            </a:r>
            <a:r>
              <a:rPr sz="2000" spc="7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style="color:blue;margin-left:30px;"&gt;</a:t>
            </a:r>
            <a:r>
              <a:rPr sz="2000" spc="-10" dirty="0">
                <a:solidFill>
                  <a:srgbClr val="404040"/>
                </a:solidFill>
                <a:latin typeface="Arial"/>
                <a:cs typeface="Arial"/>
              </a:rPr>
              <a:t>This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sz="20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"/>
                <a:cs typeface="Arial"/>
              </a:rPr>
              <a:t>heading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&lt;/h1&gt;</a:t>
            </a:r>
            <a:endParaRPr sz="2000">
              <a:latin typeface="Courier New"/>
              <a:cs typeface="Courier New"/>
            </a:endParaRPr>
          </a:p>
          <a:p>
            <a:pPr marL="862965" marR="65405" lvl="1" indent="-393700">
              <a:lnSpc>
                <a:spcPct val="110000"/>
              </a:lnSpc>
              <a:spcBef>
                <a:spcPts val="530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Basically</a:t>
            </a:r>
            <a:r>
              <a:rPr sz="2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list</a:t>
            </a:r>
            <a:r>
              <a:rPr sz="2400" b="1" spc="-3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of</a:t>
            </a:r>
            <a:r>
              <a:rPr sz="2400" b="1" spc="-4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CSS</a:t>
            </a:r>
            <a:r>
              <a:rPr sz="2400" b="1" spc="-3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properties</a:t>
            </a:r>
            <a:r>
              <a:rPr sz="2400" b="1" spc="-25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define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style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59B0C"/>
                </a:solidFill>
                <a:latin typeface="Calibri"/>
                <a:cs typeface="Calibri"/>
              </a:rPr>
              <a:t>current</a:t>
            </a:r>
            <a:r>
              <a:rPr sz="2400" b="1" spc="-50" dirty="0">
                <a:solidFill>
                  <a:srgbClr val="B59B0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element.</a:t>
            </a:r>
            <a:endParaRPr sz="24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865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property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take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several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sub-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  <a:p>
            <a:pPr marL="862965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separated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space,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e.g.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“</a:t>
            </a: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border:</a:t>
            </a:r>
            <a:r>
              <a:rPr sz="2400" spc="-7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5px</a:t>
            </a:r>
            <a:r>
              <a:rPr sz="2400" spc="-7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solid</a:t>
            </a:r>
            <a:r>
              <a:rPr sz="2400" spc="-7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ourier New"/>
                <a:cs typeface="Courier New"/>
              </a:rPr>
              <a:t>black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Internal</a:t>
            </a:r>
            <a:r>
              <a:rPr spc="-65" dirty="0"/>
              <a:t> </a:t>
            </a:r>
            <a:r>
              <a:rPr spc="-2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2299842"/>
            <a:ext cx="4243705" cy="2720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internal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define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style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single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HTML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page.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5"/>
              </a:spcBef>
              <a:buClr>
                <a:srgbClr val="404040"/>
              </a:buClr>
              <a:buFont typeface="Wingdings"/>
              <a:buChar char=""/>
            </a:pPr>
            <a:endParaRPr sz="2400">
              <a:latin typeface="Calibri"/>
              <a:cs typeface="Calibri"/>
            </a:endParaRPr>
          </a:p>
          <a:p>
            <a:pPr marL="355600" marR="242570" indent="-342900">
              <a:lnSpc>
                <a:spcPct val="100099"/>
              </a:lnSpc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defined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ourier New"/>
                <a:cs typeface="Courier New"/>
              </a:rPr>
              <a:t>&lt;head&gt;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section</a:t>
            </a:r>
            <a:r>
              <a:rPr sz="2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page,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within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&lt;style&gt;</a:t>
            </a:r>
            <a:r>
              <a:rPr sz="2400" spc="-6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element: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1295400"/>
            <a:ext cx="3101340" cy="4953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95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External</a:t>
            </a:r>
            <a:r>
              <a:rPr spc="-5" dirty="0"/>
              <a:t> </a:t>
            </a:r>
            <a:r>
              <a:rPr spc="-25" dirty="0"/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67663"/>
            <a:ext cx="8475345" cy="116649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30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external</a:t>
            </a:r>
            <a:r>
              <a:rPr sz="22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style</a:t>
            </a:r>
            <a:r>
              <a:rPr sz="22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sheet</a:t>
            </a:r>
            <a:r>
              <a:rPr sz="22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define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style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many</a:t>
            </a:r>
            <a:r>
              <a:rPr sz="22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HTML</a:t>
            </a:r>
            <a:r>
              <a:rPr sz="22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pages</a:t>
            </a:r>
            <a:endParaRPr sz="2200">
              <a:latin typeface="Calibri"/>
              <a:cs typeface="Calibri"/>
            </a:endParaRPr>
          </a:p>
          <a:p>
            <a:pPr marL="355600" marR="113664" indent="-342900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external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style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sheet,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you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change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look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entire</a:t>
            </a:r>
            <a:r>
              <a:rPr sz="22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0000FF"/>
                </a:solidFill>
                <a:latin typeface="Calibri"/>
                <a:cs typeface="Calibri"/>
              </a:rPr>
              <a:t>web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site,</a:t>
            </a:r>
            <a:r>
              <a:rPr sz="22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22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changing</a:t>
            </a:r>
            <a:r>
              <a:rPr sz="22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one</a:t>
            </a:r>
            <a:r>
              <a:rPr sz="22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file!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2363850"/>
            <a:ext cx="7271384" cy="1064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use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external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style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sheet,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add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link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404040"/>
                </a:solidFill>
                <a:latin typeface="Courier New"/>
                <a:cs typeface="Courier New"/>
              </a:rPr>
              <a:t>&lt;head&gt;</a:t>
            </a:r>
            <a:endParaRPr sz="22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endParaRPr sz="2200">
              <a:latin typeface="Calibri"/>
              <a:cs typeface="Calibri"/>
            </a:endParaRPr>
          </a:p>
          <a:p>
            <a:pPr marL="862965" lvl="1" indent="-393065">
              <a:lnSpc>
                <a:spcPct val="100000"/>
              </a:lnSpc>
              <a:spcBef>
                <a:spcPts val="405"/>
              </a:spcBef>
              <a:buSzPct val="90000"/>
              <a:buFont typeface="Wingdings"/>
              <a:buChar char=""/>
              <a:tabLst>
                <a:tab pos="86296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sz="20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ourier New"/>
                <a:cs typeface="Courier New"/>
              </a:rPr>
              <a:t>&lt;link&gt;</a:t>
            </a:r>
            <a:r>
              <a:rPr sz="2000" spc="-74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allowed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9718" y="2363850"/>
            <a:ext cx="11379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section</a:t>
            </a:r>
            <a:r>
              <a:rPr sz="22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3494532"/>
            <a:ext cx="7924800" cy="29062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96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Precedence</a:t>
            </a:r>
            <a:r>
              <a:rPr spc="-4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CSS</a:t>
            </a:r>
            <a:r>
              <a:rPr spc="-20" dirty="0"/>
              <a:t> </a:t>
            </a:r>
            <a:r>
              <a:rPr spc="-10" dirty="0"/>
              <a:t>styles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2135019"/>
            <a:ext cx="8493760" cy="273240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Inline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styles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highest</a:t>
            </a:r>
            <a:r>
              <a:rPr sz="28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precedence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768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Internal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8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external</a:t>
            </a:r>
            <a:r>
              <a:rPr sz="2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style</a:t>
            </a:r>
            <a:r>
              <a:rPr sz="28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sheet(s)</a:t>
            </a:r>
            <a:endParaRPr sz="2800">
              <a:latin typeface="Calibri"/>
              <a:cs typeface="Calibri"/>
            </a:endParaRPr>
          </a:p>
          <a:p>
            <a:pPr marL="862965" marR="5080" lvl="1" indent="-393700">
              <a:lnSpc>
                <a:spcPct val="101699"/>
              </a:lnSpc>
              <a:spcBef>
                <a:spcPts val="459"/>
              </a:spcBef>
              <a:buSzPct val="89583"/>
              <a:buFont typeface="Wingdings"/>
              <a:buChar char=""/>
              <a:tabLst>
                <a:tab pos="862965" algn="l"/>
              </a:tabLst>
            </a:pP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there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ourier New"/>
                <a:cs typeface="Courier New"/>
              </a:rPr>
              <a:t>&lt;link&gt;</a:t>
            </a:r>
            <a:r>
              <a:rPr sz="2400" spc="-9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ourier New"/>
                <a:cs typeface="Courier New"/>
              </a:rPr>
              <a:t>&lt;style&gt;</a:t>
            </a:r>
            <a:r>
              <a:rPr sz="2400" spc="-92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elements</a:t>
            </a:r>
            <a:r>
              <a:rPr sz="2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ourier New"/>
                <a:cs typeface="Courier New"/>
              </a:rPr>
              <a:t>&lt;head&gt;</a:t>
            </a:r>
            <a:r>
              <a:rPr sz="2400" spc="-92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element,</a:t>
            </a:r>
            <a:r>
              <a:rPr sz="2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style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sheet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appearing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later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takes precedence</a:t>
            </a:r>
            <a:endParaRPr sz="240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527685" algn="l"/>
              </a:tabLst>
            </a:pP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Browser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default</a:t>
            </a:r>
            <a:r>
              <a:rPr sz="28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styles</a:t>
            </a:r>
            <a:r>
              <a:rPr sz="2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04040"/>
                </a:solidFill>
                <a:latin typeface="Calibri"/>
                <a:cs typeface="Calibri"/>
              </a:rPr>
              <a:t>(lowest</a:t>
            </a:r>
            <a:r>
              <a:rPr sz="28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libri"/>
                <a:cs typeface="Calibri"/>
              </a:rPr>
              <a:t>precedence)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0142" y="2082546"/>
            <a:ext cx="38220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HTML</a:t>
            </a:r>
            <a:r>
              <a:rPr sz="6000" spc="-20" dirty="0"/>
              <a:t> forms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98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8700"/>
            <a:ext cx="8648700" cy="76200"/>
          </a:xfrm>
          <a:custGeom>
            <a:avLst/>
            <a:gdLst/>
            <a:ahLst/>
            <a:cxnLst/>
            <a:rect l="l" t="t" r="r" b="b"/>
            <a:pathLst>
              <a:path w="8648700" h="76200">
                <a:moveTo>
                  <a:pt x="8610600" y="0"/>
                </a:moveTo>
                <a:lnTo>
                  <a:pt x="8595752" y="2988"/>
                </a:lnTo>
                <a:lnTo>
                  <a:pt x="8583644" y="11144"/>
                </a:lnTo>
                <a:lnTo>
                  <a:pt x="8575488" y="23252"/>
                </a:lnTo>
                <a:lnTo>
                  <a:pt x="8572500" y="38100"/>
                </a:lnTo>
                <a:lnTo>
                  <a:pt x="8575488" y="52947"/>
                </a:lnTo>
                <a:lnTo>
                  <a:pt x="8583644" y="65055"/>
                </a:lnTo>
                <a:lnTo>
                  <a:pt x="8595752" y="73211"/>
                </a:lnTo>
                <a:lnTo>
                  <a:pt x="8610600" y="76200"/>
                </a:lnTo>
                <a:lnTo>
                  <a:pt x="8625447" y="73211"/>
                </a:lnTo>
                <a:lnTo>
                  <a:pt x="8637555" y="65055"/>
                </a:lnTo>
                <a:lnTo>
                  <a:pt x="8645711" y="52947"/>
                </a:lnTo>
                <a:lnTo>
                  <a:pt x="8647421" y="44450"/>
                </a:lnTo>
                <a:lnTo>
                  <a:pt x="8610600" y="44450"/>
                </a:lnTo>
                <a:lnTo>
                  <a:pt x="8610600" y="31750"/>
                </a:lnTo>
                <a:lnTo>
                  <a:pt x="8647421" y="31750"/>
                </a:lnTo>
                <a:lnTo>
                  <a:pt x="8645711" y="23252"/>
                </a:lnTo>
                <a:lnTo>
                  <a:pt x="8637555" y="11144"/>
                </a:lnTo>
                <a:lnTo>
                  <a:pt x="8625447" y="2988"/>
                </a:lnTo>
                <a:lnTo>
                  <a:pt x="8610600" y="0"/>
                </a:lnTo>
                <a:close/>
              </a:path>
              <a:path w="8648700" h="76200">
                <a:moveTo>
                  <a:pt x="8573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573778" y="44450"/>
                </a:lnTo>
                <a:lnTo>
                  <a:pt x="8572500" y="38100"/>
                </a:lnTo>
                <a:lnTo>
                  <a:pt x="8573778" y="31750"/>
                </a:lnTo>
                <a:close/>
              </a:path>
              <a:path w="8648700" h="76200">
                <a:moveTo>
                  <a:pt x="8647421" y="31750"/>
                </a:moveTo>
                <a:lnTo>
                  <a:pt x="8610600" y="31750"/>
                </a:lnTo>
                <a:lnTo>
                  <a:pt x="8610600" y="44450"/>
                </a:lnTo>
                <a:lnTo>
                  <a:pt x="8647421" y="44450"/>
                </a:lnTo>
                <a:lnTo>
                  <a:pt x="8648700" y="38100"/>
                </a:lnTo>
                <a:lnTo>
                  <a:pt x="8647421" y="31750"/>
                </a:lnTo>
                <a:close/>
              </a:path>
            </a:pathLst>
          </a:custGeom>
          <a:solidFill>
            <a:srgbClr val="B59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1447800"/>
            <a:ext cx="5181600" cy="46634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99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/>
              <a:t>Web</a:t>
            </a:r>
            <a:r>
              <a:rPr spc="-3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Database</a:t>
            </a:r>
            <a:r>
              <a:rPr spc="-20" dirty="0"/>
              <a:t> </a:t>
            </a:r>
            <a:r>
              <a:rPr spc="-10" dirty="0"/>
              <a:t>Systems</a:t>
            </a:r>
            <a:r>
              <a:rPr spc="-45" dirty="0"/>
              <a:t> </a:t>
            </a:r>
            <a:r>
              <a:rPr spc="-10" dirty="0"/>
              <a:t>(COM1025)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10070</Words>
  <Application>Microsoft Macintosh PowerPoint</Application>
  <PresentationFormat>On-screen Show (4:3)</PresentationFormat>
  <Paragraphs>1233</Paragraphs>
  <Slides>142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0" baseType="lpstr">
      <vt:lpstr>Arial</vt:lpstr>
      <vt:lpstr>Calibri</vt:lpstr>
      <vt:lpstr>Consolas</vt:lpstr>
      <vt:lpstr>Courier New</vt:lpstr>
      <vt:lpstr>Symbol</vt:lpstr>
      <vt:lpstr>Times New Roman</vt:lpstr>
      <vt:lpstr>Wingdings</vt:lpstr>
      <vt:lpstr>Office Theme</vt:lpstr>
      <vt:lpstr>PowerPoint Presentation</vt:lpstr>
      <vt:lpstr>A Question To Start</vt:lpstr>
      <vt:lpstr>A Question To Start</vt:lpstr>
      <vt:lpstr>Structure for Weeks 5 - 10</vt:lpstr>
      <vt:lpstr>Introduction</vt:lpstr>
      <vt:lpstr>Today’s outline</vt:lpstr>
      <vt:lpstr>Learning outcomes for this Section</vt:lpstr>
      <vt:lpstr>Module follow-ups</vt:lpstr>
      <vt:lpstr>The Web</vt:lpstr>
      <vt:lpstr>Client Server</vt:lpstr>
      <vt:lpstr>How do web pages work?</vt:lpstr>
      <vt:lpstr>Hypertext documents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How do web pages work?</vt:lpstr>
      <vt:lpstr>Request – response in more detail</vt:lpstr>
      <vt:lpstr>Web browser</vt:lpstr>
      <vt:lpstr>Web browser</vt:lpstr>
      <vt:lpstr>Web browser</vt:lpstr>
      <vt:lpstr>Web browser</vt:lpstr>
      <vt:lpstr>PowerPoint Presentation</vt:lpstr>
      <vt:lpstr>URI</vt:lpstr>
      <vt:lpstr>Absolute vs Relative</vt:lpstr>
      <vt:lpstr>URL syntax (as defined in RFC 3986)</vt:lpstr>
      <vt:lpstr>URL syntax (as defined in RFC 3986)</vt:lpstr>
      <vt:lpstr>URL syntax (as defined in RFC 3986)</vt:lpstr>
      <vt:lpstr>URL syntax (as defined in RFC 3986)</vt:lpstr>
      <vt:lpstr>PowerPoint Presentation</vt:lpstr>
      <vt:lpstr>HTML and CSS strategy</vt:lpstr>
      <vt:lpstr>What is a markup language?</vt:lpstr>
      <vt:lpstr>HTML and CSS</vt:lpstr>
      <vt:lpstr>What is HTML?</vt:lpstr>
      <vt:lpstr>HTML editor?</vt:lpstr>
      <vt:lpstr>Web server or local files?</vt:lpstr>
      <vt:lpstr>HTML tags</vt:lpstr>
      <vt:lpstr>Basic HTML page structure</vt:lpstr>
      <vt:lpstr>Encoding</vt:lpstr>
      <vt:lpstr>Encodings (i.e. character sets)</vt:lpstr>
      <vt:lpstr>Why do they matter for web content?</vt:lpstr>
      <vt:lpstr>Declaring character encoding</vt:lpstr>
      <vt:lpstr>HTML (part II)</vt:lpstr>
      <vt:lpstr>HTML vs CSS</vt:lpstr>
      <vt:lpstr>Page Layout</vt:lpstr>
      <vt:lpstr>Page Layout</vt:lpstr>
      <vt:lpstr>Some HTML elements (to place within &lt;body&gt;)</vt:lpstr>
      <vt:lpstr>Some HTML elements</vt:lpstr>
      <vt:lpstr>PowerPoint Presentation</vt:lpstr>
      <vt:lpstr>Types of HTML elements</vt:lpstr>
      <vt:lpstr>Head</vt:lpstr>
      <vt:lpstr>HTML attributes</vt:lpstr>
      <vt:lpstr>HTML facts</vt:lpstr>
      <vt:lpstr>Header, Footer</vt:lpstr>
      <vt:lpstr>HTML tags: lists</vt:lpstr>
      <vt:lpstr>HTML tags: lists</vt:lpstr>
      <vt:lpstr>HTML tags: lists</vt:lpstr>
      <vt:lpstr>Tables</vt:lpstr>
      <vt:lpstr>PowerPoint Presentation</vt:lpstr>
      <vt:lpstr>HTML tag: &lt;iframe&gt;</vt:lpstr>
      <vt:lpstr>End of Week 1</vt:lpstr>
      <vt:lpstr>PowerPoint Presentation</vt:lpstr>
      <vt:lpstr>Computer Networking</vt:lpstr>
      <vt:lpstr>From the Internet to the Web</vt:lpstr>
      <vt:lpstr>How does the Internet work?</vt:lpstr>
      <vt:lpstr>Traceroute</vt:lpstr>
      <vt:lpstr>Four abstract layers of the Internet</vt:lpstr>
      <vt:lpstr>UDP vs TCP</vt:lpstr>
      <vt:lpstr>Four abstract layers of the Internet</vt:lpstr>
      <vt:lpstr>IP and IP addresses</vt:lpstr>
      <vt:lpstr>Check your own IP</vt:lpstr>
      <vt:lpstr>From IP addresses to domain names</vt:lpstr>
      <vt:lpstr>From IP addresses to domain names</vt:lpstr>
      <vt:lpstr>From IP addresses to domain names</vt:lpstr>
      <vt:lpstr>PowerPoint Presentation</vt:lpstr>
      <vt:lpstr>CSS = Cascading Style Sheet</vt:lpstr>
      <vt:lpstr>CSS = Cascading Style Sheet</vt:lpstr>
      <vt:lpstr>CSS</vt:lpstr>
      <vt:lpstr>PowerPoint Presentation</vt:lpstr>
      <vt:lpstr>Examples</vt:lpstr>
      <vt:lpstr>Examples</vt:lpstr>
      <vt:lpstr>&lt;div&gt; and &lt;span&gt;</vt:lpstr>
      <vt:lpstr>CSS Selectors: Classes and Ids</vt:lpstr>
      <vt:lpstr>Classes</vt:lpstr>
      <vt:lpstr>Examples</vt:lpstr>
      <vt:lpstr>IDs</vt:lpstr>
      <vt:lpstr>Some CSS properties</vt:lpstr>
      <vt:lpstr>Some CSS properties</vt:lpstr>
      <vt:lpstr>Some CSS properties</vt:lpstr>
      <vt:lpstr>How to add CSS to HTML</vt:lpstr>
      <vt:lpstr>Inline CSS</vt:lpstr>
      <vt:lpstr>Internal CSS</vt:lpstr>
      <vt:lpstr>External CSS</vt:lpstr>
      <vt:lpstr>Precedence of CSS styles</vt:lpstr>
      <vt:lpstr>HTML forms</vt:lpstr>
      <vt:lpstr>Example</vt:lpstr>
      <vt:lpstr>Forms</vt:lpstr>
      <vt:lpstr>Forms’ attributes</vt:lpstr>
      <vt:lpstr>&lt;input&gt;</vt:lpstr>
      <vt:lpstr>Example</vt:lpstr>
      <vt:lpstr>Form: &lt;input&gt; controls</vt:lpstr>
      <vt:lpstr>Forms: two data submission methods</vt:lpstr>
      <vt:lpstr>Forms: a simple example</vt:lpstr>
      <vt:lpstr>&lt;select&gt;</vt:lpstr>
      <vt:lpstr>How to handle submitted data</vt:lpstr>
      <vt:lpstr>HTTP</vt:lpstr>
      <vt:lpstr>HTTP</vt:lpstr>
      <vt:lpstr>Web browser vs. Web (HTTP) server</vt:lpstr>
      <vt:lpstr>From static to dynamic web pages</vt:lpstr>
      <vt:lpstr>Request a dynamic web page</vt:lpstr>
      <vt:lpstr>Sending a client request</vt:lpstr>
      <vt:lpstr>Sending a client request</vt:lpstr>
      <vt:lpstr>Example of a request</vt:lpstr>
      <vt:lpstr>Structure of a server response</vt:lpstr>
      <vt:lpstr>Structure of a server response</vt:lpstr>
      <vt:lpstr>Beyond URL: data transmission</vt:lpstr>
      <vt:lpstr>The GET method</vt:lpstr>
      <vt:lpstr>The POST method</vt:lpstr>
      <vt:lpstr>File extension matters!</vt:lpstr>
      <vt:lpstr>The Web/HTTP is stateless</vt:lpstr>
      <vt:lpstr>The Web/HTTP is stateless</vt:lpstr>
      <vt:lpstr>Making Web/HTTP stateful</vt:lpstr>
      <vt:lpstr>Sessions</vt:lpstr>
      <vt:lpstr>A typical HTTP session (3 phases)</vt:lpstr>
      <vt:lpstr>Response status codes</vt:lpstr>
      <vt:lpstr>Response status codes</vt:lpstr>
      <vt:lpstr>Response status codes</vt:lpstr>
      <vt:lpstr>Cookies</vt:lpstr>
      <vt:lpstr>HTTP Cookies</vt:lpstr>
      <vt:lpstr>HTTP cookies</vt:lpstr>
      <vt:lpstr>Creating cookies</vt:lpstr>
      <vt:lpstr>HTTP cookies</vt:lpstr>
      <vt:lpstr>Session and Permanent cookies</vt:lpstr>
      <vt:lpstr>HTTP cookies</vt:lpstr>
      <vt:lpstr>HttpOnly cookies</vt:lpstr>
      <vt:lpstr>Cookies in different web browsers</vt:lpstr>
      <vt:lpstr>Privacy?</vt:lpstr>
      <vt:lpstr>The GDPR, Cookie Consent</vt:lpstr>
      <vt:lpstr>End of Week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subject>COM1025: Web and Database Systems</dc:subject>
  <dc:creator>Dr Manos Panaousis</dc:creator>
  <cp:lastModifiedBy>Joe Appleton</cp:lastModifiedBy>
  <cp:revision>1</cp:revision>
  <dcterms:created xsi:type="dcterms:W3CDTF">2023-11-01T12:50:21Z</dcterms:created>
  <dcterms:modified xsi:type="dcterms:W3CDTF">2023-11-01T13:47:52Z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2023-11-01T00:00:00Z</vt:filetime>
  </property>
  <property fmtid="{D5CDD505-2E9C-101B-9397-08002B2CF9AE}" pid="5" name="Producer">
    <vt:lpwstr>Microsoft® PowerPoint® for Microsoft 365</vt:lpwstr>
  </property>
</Properties>
</file>